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1" r:id="rId2"/>
    <p:sldId id="357" r:id="rId3"/>
    <p:sldId id="332" r:id="rId4"/>
    <p:sldId id="381" r:id="rId5"/>
    <p:sldId id="372" r:id="rId6"/>
    <p:sldId id="356" r:id="rId7"/>
    <p:sldId id="374" r:id="rId8"/>
    <p:sldId id="375" r:id="rId9"/>
    <p:sldId id="377" r:id="rId10"/>
    <p:sldId id="378" r:id="rId11"/>
    <p:sldId id="331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039215-61CD-B250-D0BD-41B48094F616}" name="Kaylee Allen, E.I." initials="KAE" userId="S::kallen@lumosinc.com::6f0d23c9-ac93-4d5d-b028-494044e24a8f" providerId="AD"/>
  <p188:author id="{69913E68-B9CC-5DB9-37BD-346082ADF87B}" name="Caroline Elliott, E.I." initials="CE" userId="S::celliott@lumosinc.com::28df2fea-2321-46a9-8201-8eb3f29a63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38F2B"/>
    <a:srgbClr val="CDCDCD"/>
    <a:srgbClr val="CC66FF"/>
    <a:srgbClr val="E86E1A"/>
    <a:srgbClr val="57ADB9"/>
    <a:srgbClr val="D9D9D9"/>
    <a:srgbClr val="80B7C2"/>
    <a:srgbClr val="0C91AC"/>
    <a:srgbClr val="AAC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54" autoAdjust="0"/>
    <p:restoredTop sz="96357" autoAdjust="0"/>
  </p:normalViewPr>
  <p:slideViewPr>
    <p:cSldViewPr snapToGrid="0">
      <p:cViewPr varScale="1">
        <p:scale>
          <a:sx n="94" d="100"/>
          <a:sy n="94" d="100"/>
        </p:scale>
        <p:origin x="90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5C759-DBE3-4AD6-A20F-351C14E0AFB7}" type="doc">
      <dgm:prSet loTypeId="urn:microsoft.com/office/officeart/2005/8/layout/chevron1" loCatId="process" qsTypeId="urn:microsoft.com/office/officeart/2005/8/quickstyle/simple5" qsCatId="simple" csTypeId="urn:microsoft.com/office/officeart/2005/8/colors/accent2_2" csCatId="accent2" phldr="1"/>
      <dgm:spPr/>
    </dgm:pt>
    <dgm:pt modelId="{943E01CE-AEF3-48E6-A5C7-925079216AB2}">
      <dgm:prSet phldrT="[Text]"/>
      <dgm:spPr>
        <a:gradFill rotWithShape="0">
          <a:gsLst>
            <a:gs pos="0">
              <a:schemeClr val="bg2">
                <a:lumMod val="75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tx2"/>
            </a:gs>
          </a:gsLst>
        </a:gradFill>
      </dgm:spPr>
      <dgm:t>
        <a:bodyPr/>
        <a:lstStyle/>
        <a:p>
          <a:r>
            <a:rPr lang="en-US" dirty="0" smtClean="0"/>
            <a:t>2019</a:t>
          </a:r>
          <a:endParaRPr lang="en-US" dirty="0"/>
        </a:p>
      </dgm:t>
    </dgm:pt>
    <dgm:pt modelId="{32734713-FE55-4362-918D-92CC1A90F633}" type="parTrans" cxnId="{57311513-310F-4B9D-8D20-671B9C257932}">
      <dgm:prSet/>
      <dgm:spPr/>
      <dgm:t>
        <a:bodyPr/>
        <a:lstStyle/>
        <a:p>
          <a:endParaRPr lang="en-US"/>
        </a:p>
      </dgm:t>
    </dgm:pt>
    <dgm:pt modelId="{6015B130-5BF3-4294-A151-FA325023EA1A}" type="sibTrans" cxnId="{57311513-310F-4B9D-8D20-671B9C257932}">
      <dgm:prSet/>
      <dgm:spPr/>
      <dgm:t>
        <a:bodyPr/>
        <a:lstStyle/>
        <a:p>
          <a:endParaRPr lang="en-US"/>
        </a:p>
      </dgm:t>
    </dgm:pt>
    <dgm:pt modelId="{F22F605A-6714-4983-B622-4134C6AFC490}">
      <dgm:prSet phldrT="[Text]"/>
      <dgm:spPr/>
      <dgm:t>
        <a:bodyPr/>
        <a:lstStyle/>
        <a:p>
          <a:r>
            <a:rPr lang="en-US" dirty="0"/>
            <a:t>2020</a:t>
          </a:r>
        </a:p>
      </dgm:t>
    </dgm:pt>
    <dgm:pt modelId="{ECEC7A73-09EF-4711-A7C9-4AE1B7ABEC76}" type="parTrans" cxnId="{F8DFB338-8EB4-44E4-8867-55EE3BBD91ED}">
      <dgm:prSet/>
      <dgm:spPr/>
      <dgm:t>
        <a:bodyPr/>
        <a:lstStyle/>
        <a:p>
          <a:endParaRPr lang="en-US"/>
        </a:p>
      </dgm:t>
    </dgm:pt>
    <dgm:pt modelId="{23417129-2903-4EE8-A5B2-DA0D96A70320}" type="sibTrans" cxnId="{F8DFB338-8EB4-44E4-8867-55EE3BBD91ED}">
      <dgm:prSet/>
      <dgm:spPr/>
      <dgm:t>
        <a:bodyPr/>
        <a:lstStyle/>
        <a:p>
          <a:endParaRPr lang="en-US"/>
        </a:p>
      </dgm:t>
    </dgm:pt>
    <dgm:pt modelId="{52864EB9-05C1-451D-AA26-9C99BC3D28F2}">
      <dgm:prSet phldrT="[Text]"/>
      <dgm:spPr/>
      <dgm:t>
        <a:bodyPr/>
        <a:lstStyle/>
        <a:p>
          <a:r>
            <a:rPr lang="en-US" dirty="0"/>
            <a:t>2022</a:t>
          </a:r>
        </a:p>
      </dgm:t>
    </dgm:pt>
    <dgm:pt modelId="{F4026ECA-C4A1-45B9-A287-93CCD67224B3}" type="parTrans" cxnId="{E2665DAB-028F-49E9-A5DB-95D684501C63}">
      <dgm:prSet/>
      <dgm:spPr/>
      <dgm:t>
        <a:bodyPr/>
        <a:lstStyle/>
        <a:p>
          <a:endParaRPr lang="en-US"/>
        </a:p>
      </dgm:t>
    </dgm:pt>
    <dgm:pt modelId="{1016D1A3-47BF-4F4B-99A3-9EEC2C4B6341}" type="sibTrans" cxnId="{E2665DAB-028F-49E9-A5DB-95D684501C63}">
      <dgm:prSet/>
      <dgm:spPr/>
      <dgm:t>
        <a:bodyPr/>
        <a:lstStyle/>
        <a:p>
          <a:endParaRPr lang="en-US"/>
        </a:p>
      </dgm:t>
    </dgm:pt>
    <dgm:pt modelId="{4C0F831E-A1A9-4D92-95C9-1718E77358AF}">
      <dgm:prSet phldrT="[Text]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/>
            <a:t>2024</a:t>
          </a:r>
        </a:p>
      </dgm:t>
    </dgm:pt>
    <dgm:pt modelId="{BE333C63-8ACC-4D59-87C6-49DFC3D0F516}" type="parTrans" cxnId="{2149073B-7491-43F6-AFE5-376577DE1740}">
      <dgm:prSet/>
      <dgm:spPr/>
      <dgm:t>
        <a:bodyPr/>
        <a:lstStyle/>
        <a:p>
          <a:endParaRPr lang="en-US"/>
        </a:p>
      </dgm:t>
    </dgm:pt>
    <dgm:pt modelId="{531AAD88-EDA8-46A5-A05B-05E6ABC2F5B7}" type="sibTrans" cxnId="{2149073B-7491-43F6-AFE5-376577DE1740}">
      <dgm:prSet/>
      <dgm:spPr/>
      <dgm:t>
        <a:bodyPr/>
        <a:lstStyle/>
        <a:p>
          <a:endParaRPr lang="en-US"/>
        </a:p>
      </dgm:t>
    </dgm:pt>
    <dgm:pt modelId="{D4A2FC0D-FB44-449E-8821-309366562945}">
      <dgm:prSet phldrT="[Text]"/>
      <dgm:spPr/>
      <dgm:t>
        <a:bodyPr/>
        <a:lstStyle/>
        <a:p>
          <a:r>
            <a:rPr lang="en-US" dirty="0"/>
            <a:t>2021</a:t>
          </a:r>
        </a:p>
      </dgm:t>
    </dgm:pt>
    <dgm:pt modelId="{B82518E8-D9CD-4203-A614-C575DC9DFCD7}" type="parTrans" cxnId="{3EC9C10F-2676-4DDC-94A2-5218D33C3E9B}">
      <dgm:prSet/>
      <dgm:spPr/>
      <dgm:t>
        <a:bodyPr/>
        <a:lstStyle/>
        <a:p>
          <a:endParaRPr lang="en-US"/>
        </a:p>
      </dgm:t>
    </dgm:pt>
    <dgm:pt modelId="{B21EC539-BA5D-41AD-82BD-95BEB8CD9258}" type="sibTrans" cxnId="{3EC9C10F-2676-4DDC-94A2-5218D33C3E9B}">
      <dgm:prSet/>
      <dgm:spPr/>
      <dgm:t>
        <a:bodyPr/>
        <a:lstStyle/>
        <a:p>
          <a:endParaRPr lang="en-US"/>
        </a:p>
      </dgm:t>
    </dgm:pt>
    <dgm:pt modelId="{7FEE5BC0-D72F-473C-93D6-464C13901045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7798F618-6963-41E1-926B-D0E66732B111}" type="parTrans" cxnId="{1ED0265F-CD09-44C2-940A-26FB0D8DB901}">
      <dgm:prSet/>
      <dgm:spPr/>
      <dgm:t>
        <a:bodyPr/>
        <a:lstStyle/>
        <a:p>
          <a:endParaRPr lang="en-US"/>
        </a:p>
      </dgm:t>
    </dgm:pt>
    <dgm:pt modelId="{AA68283F-0BAE-4E23-AC63-774B16EF8EF9}" type="sibTrans" cxnId="{1ED0265F-CD09-44C2-940A-26FB0D8DB901}">
      <dgm:prSet/>
      <dgm:spPr/>
      <dgm:t>
        <a:bodyPr/>
        <a:lstStyle/>
        <a:p>
          <a:endParaRPr lang="en-US"/>
        </a:p>
      </dgm:t>
    </dgm:pt>
    <dgm:pt modelId="{3CF137BA-E68B-40EB-8B83-14BDC902340B}" type="pres">
      <dgm:prSet presAssocID="{5C55C759-DBE3-4AD6-A20F-351C14E0AFB7}" presName="Name0" presStyleCnt="0">
        <dgm:presLayoutVars>
          <dgm:dir/>
          <dgm:animLvl val="lvl"/>
          <dgm:resizeHandles val="exact"/>
        </dgm:presLayoutVars>
      </dgm:prSet>
      <dgm:spPr/>
    </dgm:pt>
    <dgm:pt modelId="{D3C6B3C2-AABD-4315-AEE3-33D7AB842D99}" type="pres">
      <dgm:prSet presAssocID="{943E01CE-AEF3-48E6-A5C7-925079216AB2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2E9A7-67E6-4FD9-9B5A-088507528006}" type="pres">
      <dgm:prSet presAssocID="{6015B130-5BF3-4294-A151-FA325023EA1A}" presName="parTxOnlySpace" presStyleCnt="0"/>
      <dgm:spPr/>
    </dgm:pt>
    <dgm:pt modelId="{02FAFCE5-4261-4B6A-8968-4676F3D69598}" type="pres">
      <dgm:prSet presAssocID="{F22F605A-6714-4983-B622-4134C6AFC490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56189-AAFE-45B0-B6E9-9EA470DBAEF4}" type="pres">
      <dgm:prSet presAssocID="{23417129-2903-4EE8-A5B2-DA0D96A70320}" presName="parTxOnlySpace" presStyleCnt="0"/>
      <dgm:spPr/>
    </dgm:pt>
    <dgm:pt modelId="{3281EFD7-629B-4F75-B667-74CB6252C586}" type="pres">
      <dgm:prSet presAssocID="{D4A2FC0D-FB44-449E-8821-30936656294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7000A-C7C4-4DA1-89FD-9E208EF4D6CE}" type="pres">
      <dgm:prSet presAssocID="{B21EC539-BA5D-41AD-82BD-95BEB8CD9258}" presName="parTxOnlySpace" presStyleCnt="0"/>
      <dgm:spPr/>
    </dgm:pt>
    <dgm:pt modelId="{21D98563-2643-4DE8-A591-4829A9F7A83B}" type="pres">
      <dgm:prSet presAssocID="{52864EB9-05C1-451D-AA26-9C99BC3D28F2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D4433-6385-4B2F-9939-261646D9C5B7}" type="pres">
      <dgm:prSet presAssocID="{1016D1A3-47BF-4F4B-99A3-9EEC2C4B6341}" presName="parTxOnlySpace" presStyleCnt="0"/>
      <dgm:spPr/>
    </dgm:pt>
    <dgm:pt modelId="{D003DE42-1581-4F05-BF99-8FB1366B00D3}" type="pres">
      <dgm:prSet presAssocID="{7FEE5BC0-D72F-473C-93D6-464C13901045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6A5F43-98D0-4811-A3B0-26F690364386}" type="pres">
      <dgm:prSet presAssocID="{AA68283F-0BAE-4E23-AC63-774B16EF8EF9}" presName="parTxOnlySpace" presStyleCnt="0"/>
      <dgm:spPr/>
    </dgm:pt>
    <dgm:pt modelId="{391BC3DA-923B-4996-9A1B-8C08E6A3CC67}" type="pres">
      <dgm:prSet presAssocID="{4C0F831E-A1A9-4D92-95C9-1718E77358A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311513-310F-4B9D-8D20-671B9C257932}" srcId="{5C55C759-DBE3-4AD6-A20F-351C14E0AFB7}" destId="{943E01CE-AEF3-48E6-A5C7-925079216AB2}" srcOrd="0" destOrd="0" parTransId="{32734713-FE55-4362-918D-92CC1A90F633}" sibTransId="{6015B130-5BF3-4294-A151-FA325023EA1A}"/>
    <dgm:cxn modelId="{B3F27CF3-22E2-4708-9FF0-C2F7A78D0AF6}" type="presOf" srcId="{52864EB9-05C1-451D-AA26-9C99BC3D28F2}" destId="{21D98563-2643-4DE8-A591-4829A9F7A83B}" srcOrd="0" destOrd="0" presId="urn:microsoft.com/office/officeart/2005/8/layout/chevron1"/>
    <dgm:cxn modelId="{D8C5FFBB-B53A-416F-BD20-C4B32B77A237}" type="presOf" srcId="{5C55C759-DBE3-4AD6-A20F-351C14E0AFB7}" destId="{3CF137BA-E68B-40EB-8B83-14BDC902340B}" srcOrd="0" destOrd="0" presId="urn:microsoft.com/office/officeart/2005/8/layout/chevron1"/>
    <dgm:cxn modelId="{F8DFB338-8EB4-44E4-8867-55EE3BBD91ED}" srcId="{5C55C759-DBE3-4AD6-A20F-351C14E0AFB7}" destId="{F22F605A-6714-4983-B622-4134C6AFC490}" srcOrd="1" destOrd="0" parTransId="{ECEC7A73-09EF-4711-A7C9-4AE1B7ABEC76}" sibTransId="{23417129-2903-4EE8-A5B2-DA0D96A70320}"/>
    <dgm:cxn modelId="{9E9DD9FA-7108-4959-A0D2-A1D143172826}" type="presOf" srcId="{D4A2FC0D-FB44-449E-8821-309366562945}" destId="{3281EFD7-629B-4F75-B667-74CB6252C586}" srcOrd="0" destOrd="0" presId="urn:microsoft.com/office/officeart/2005/8/layout/chevron1"/>
    <dgm:cxn modelId="{1ED0265F-CD09-44C2-940A-26FB0D8DB901}" srcId="{5C55C759-DBE3-4AD6-A20F-351C14E0AFB7}" destId="{7FEE5BC0-D72F-473C-93D6-464C13901045}" srcOrd="4" destOrd="0" parTransId="{7798F618-6963-41E1-926B-D0E66732B111}" sibTransId="{AA68283F-0BAE-4E23-AC63-774B16EF8EF9}"/>
    <dgm:cxn modelId="{2149073B-7491-43F6-AFE5-376577DE1740}" srcId="{5C55C759-DBE3-4AD6-A20F-351C14E0AFB7}" destId="{4C0F831E-A1A9-4D92-95C9-1718E77358AF}" srcOrd="5" destOrd="0" parTransId="{BE333C63-8ACC-4D59-87C6-49DFC3D0F516}" sibTransId="{531AAD88-EDA8-46A5-A05B-05E6ABC2F5B7}"/>
    <dgm:cxn modelId="{49D9F16E-012D-469B-A2FD-BA5386EA7496}" type="presOf" srcId="{F22F605A-6714-4983-B622-4134C6AFC490}" destId="{02FAFCE5-4261-4B6A-8968-4676F3D69598}" srcOrd="0" destOrd="0" presId="urn:microsoft.com/office/officeart/2005/8/layout/chevron1"/>
    <dgm:cxn modelId="{E2665DAB-028F-49E9-A5DB-95D684501C63}" srcId="{5C55C759-DBE3-4AD6-A20F-351C14E0AFB7}" destId="{52864EB9-05C1-451D-AA26-9C99BC3D28F2}" srcOrd="3" destOrd="0" parTransId="{F4026ECA-C4A1-45B9-A287-93CCD67224B3}" sibTransId="{1016D1A3-47BF-4F4B-99A3-9EEC2C4B6341}"/>
    <dgm:cxn modelId="{5B9D3FE0-A20B-42E1-996C-D934EA602E1C}" type="presOf" srcId="{4C0F831E-A1A9-4D92-95C9-1718E77358AF}" destId="{391BC3DA-923B-4996-9A1B-8C08E6A3CC67}" srcOrd="0" destOrd="0" presId="urn:microsoft.com/office/officeart/2005/8/layout/chevron1"/>
    <dgm:cxn modelId="{105172EC-18B8-4F0E-8187-C5D7753E6122}" type="presOf" srcId="{7FEE5BC0-D72F-473C-93D6-464C13901045}" destId="{D003DE42-1581-4F05-BF99-8FB1366B00D3}" srcOrd="0" destOrd="0" presId="urn:microsoft.com/office/officeart/2005/8/layout/chevron1"/>
    <dgm:cxn modelId="{BE284F1E-7367-4BB9-9350-96DB5FF510E6}" type="presOf" srcId="{943E01CE-AEF3-48E6-A5C7-925079216AB2}" destId="{D3C6B3C2-AABD-4315-AEE3-33D7AB842D99}" srcOrd="0" destOrd="0" presId="urn:microsoft.com/office/officeart/2005/8/layout/chevron1"/>
    <dgm:cxn modelId="{3EC9C10F-2676-4DDC-94A2-5218D33C3E9B}" srcId="{5C55C759-DBE3-4AD6-A20F-351C14E0AFB7}" destId="{D4A2FC0D-FB44-449E-8821-309366562945}" srcOrd="2" destOrd="0" parTransId="{B82518E8-D9CD-4203-A614-C575DC9DFCD7}" sibTransId="{B21EC539-BA5D-41AD-82BD-95BEB8CD9258}"/>
    <dgm:cxn modelId="{763CE92E-9F87-4308-A023-A2373D4B4EB2}" type="presParOf" srcId="{3CF137BA-E68B-40EB-8B83-14BDC902340B}" destId="{D3C6B3C2-AABD-4315-AEE3-33D7AB842D99}" srcOrd="0" destOrd="0" presId="urn:microsoft.com/office/officeart/2005/8/layout/chevron1"/>
    <dgm:cxn modelId="{8D9E94B0-9875-4C4E-BA35-93073C18244D}" type="presParOf" srcId="{3CF137BA-E68B-40EB-8B83-14BDC902340B}" destId="{F802E9A7-67E6-4FD9-9B5A-088507528006}" srcOrd="1" destOrd="0" presId="urn:microsoft.com/office/officeart/2005/8/layout/chevron1"/>
    <dgm:cxn modelId="{E604C837-DB5A-4293-9137-24D8D143127B}" type="presParOf" srcId="{3CF137BA-E68B-40EB-8B83-14BDC902340B}" destId="{02FAFCE5-4261-4B6A-8968-4676F3D69598}" srcOrd="2" destOrd="0" presId="urn:microsoft.com/office/officeart/2005/8/layout/chevron1"/>
    <dgm:cxn modelId="{8D4BE630-F138-4872-9759-45B8EB3C508C}" type="presParOf" srcId="{3CF137BA-E68B-40EB-8B83-14BDC902340B}" destId="{D0056189-AAFE-45B0-B6E9-9EA470DBAEF4}" srcOrd="3" destOrd="0" presId="urn:microsoft.com/office/officeart/2005/8/layout/chevron1"/>
    <dgm:cxn modelId="{18052AD7-1072-4FE2-8B1E-2AC38BB4212D}" type="presParOf" srcId="{3CF137BA-E68B-40EB-8B83-14BDC902340B}" destId="{3281EFD7-629B-4F75-B667-74CB6252C586}" srcOrd="4" destOrd="0" presId="urn:microsoft.com/office/officeart/2005/8/layout/chevron1"/>
    <dgm:cxn modelId="{13090343-87E9-4818-8A38-C3F68C5F30C1}" type="presParOf" srcId="{3CF137BA-E68B-40EB-8B83-14BDC902340B}" destId="{5497000A-C7C4-4DA1-89FD-9E208EF4D6CE}" srcOrd="5" destOrd="0" presId="urn:microsoft.com/office/officeart/2005/8/layout/chevron1"/>
    <dgm:cxn modelId="{1816FC98-EC96-439E-B995-DC29CD158E70}" type="presParOf" srcId="{3CF137BA-E68B-40EB-8B83-14BDC902340B}" destId="{21D98563-2643-4DE8-A591-4829A9F7A83B}" srcOrd="6" destOrd="0" presId="urn:microsoft.com/office/officeart/2005/8/layout/chevron1"/>
    <dgm:cxn modelId="{65D0D031-4225-4F08-B8A5-6443FF5301B4}" type="presParOf" srcId="{3CF137BA-E68B-40EB-8B83-14BDC902340B}" destId="{133D4433-6385-4B2F-9939-261646D9C5B7}" srcOrd="7" destOrd="0" presId="urn:microsoft.com/office/officeart/2005/8/layout/chevron1"/>
    <dgm:cxn modelId="{464E8454-FE29-4D30-8346-D92A19C288D4}" type="presParOf" srcId="{3CF137BA-E68B-40EB-8B83-14BDC902340B}" destId="{D003DE42-1581-4F05-BF99-8FB1366B00D3}" srcOrd="8" destOrd="0" presId="urn:microsoft.com/office/officeart/2005/8/layout/chevron1"/>
    <dgm:cxn modelId="{48C76A37-9297-4709-9CF7-0C53EF99E823}" type="presParOf" srcId="{3CF137BA-E68B-40EB-8B83-14BDC902340B}" destId="{156A5F43-98D0-4811-A3B0-26F690364386}" srcOrd="9" destOrd="0" presId="urn:microsoft.com/office/officeart/2005/8/layout/chevron1"/>
    <dgm:cxn modelId="{4323A285-8B82-45F9-8AAC-95DEF43552EC}" type="presParOf" srcId="{3CF137BA-E68B-40EB-8B83-14BDC902340B}" destId="{391BC3DA-923B-4996-9A1B-8C08E6A3CC67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55D6B-9267-4BEC-A0AD-A1FEE57D6DDB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2B4065-4975-4B2B-BCDB-104D483C8856}">
      <dgm:prSet phldrT="[Text]"/>
      <dgm:spPr/>
      <dgm:t>
        <a:bodyPr/>
        <a:lstStyle/>
        <a:p>
          <a:r>
            <a:rPr lang="en-US" dirty="0" smtClean="0"/>
            <a:t>Current design level is at 30%</a:t>
          </a:r>
          <a:endParaRPr lang="en-US" dirty="0"/>
        </a:p>
      </dgm:t>
    </dgm:pt>
    <dgm:pt modelId="{B179E4D7-0566-4FDF-9653-2425F9D65E79}" type="parTrans" cxnId="{8F533163-45E8-44A4-849E-F3D5991F0F40}">
      <dgm:prSet/>
      <dgm:spPr/>
      <dgm:t>
        <a:bodyPr/>
        <a:lstStyle/>
        <a:p>
          <a:endParaRPr lang="en-US"/>
        </a:p>
      </dgm:t>
    </dgm:pt>
    <dgm:pt modelId="{8676C805-B743-4C63-83F9-970EA90E4736}" type="sibTrans" cxnId="{8F533163-45E8-44A4-849E-F3D5991F0F40}">
      <dgm:prSet/>
      <dgm:spPr/>
      <dgm:t>
        <a:bodyPr/>
        <a:lstStyle/>
        <a:p>
          <a:endParaRPr lang="en-US"/>
        </a:p>
      </dgm:t>
    </dgm:pt>
    <dgm:pt modelId="{EAC2F293-8311-4100-85CC-E3CECAB853E5}">
      <dgm:prSet phldrT="[Text]"/>
      <dgm:spPr/>
      <dgm:t>
        <a:bodyPr/>
        <a:lstStyle/>
        <a:p>
          <a:r>
            <a:rPr lang="en-US" dirty="0" smtClean="0"/>
            <a:t>UPRR has approved bridge concept design</a:t>
          </a:r>
          <a:endParaRPr lang="en-US" dirty="0"/>
        </a:p>
      </dgm:t>
    </dgm:pt>
    <dgm:pt modelId="{4D4046C7-A3EE-4EAD-A487-BCF782201A9D}" type="parTrans" cxnId="{CCC45852-1D0F-4653-A310-E72E7B548A2C}">
      <dgm:prSet/>
      <dgm:spPr/>
      <dgm:t>
        <a:bodyPr/>
        <a:lstStyle/>
        <a:p>
          <a:endParaRPr lang="en-US"/>
        </a:p>
      </dgm:t>
    </dgm:pt>
    <dgm:pt modelId="{28C1EAA7-28FF-41F8-B39B-6722E95BC816}" type="sibTrans" cxnId="{CCC45852-1D0F-4653-A310-E72E7B548A2C}">
      <dgm:prSet/>
      <dgm:spPr/>
      <dgm:t>
        <a:bodyPr/>
        <a:lstStyle/>
        <a:p>
          <a:endParaRPr lang="en-US"/>
        </a:p>
      </dgm:t>
    </dgm:pt>
    <dgm:pt modelId="{1572E434-99F3-49E7-BA3D-04C879420639}">
      <dgm:prSet phldrT="[Text]"/>
      <dgm:spPr/>
      <dgm:t>
        <a:bodyPr/>
        <a:lstStyle/>
        <a:p>
          <a:r>
            <a:rPr lang="en-US" dirty="0" smtClean="0"/>
            <a:t>Geotechnical work is pending and will drive final design</a:t>
          </a:r>
          <a:endParaRPr lang="en-US" dirty="0"/>
        </a:p>
      </dgm:t>
    </dgm:pt>
    <dgm:pt modelId="{1C4C3103-553B-4F43-8B2E-D73197076FA4}" type="parTrans" cxnId="{6C8F1673-9FEB-4835-987F-A0595AE28A29}">
      <dgm:prSet/>
      <dgm:spPr/>
      <dgm:t>
        <a:bodyPr/>
        <a:lstStyle/>
        <a:p>
          <a:endParaRPr lang="en-US"/>
        </a:p>
      </dgm:t>
    </dgm:pt>
    <dgm:pt modelId="{8C66DDFD-2CA6-4BC7-AC0E-78BA39DC5A86}" type="sibTrans" cxnId="{6C8F1673-9FEB-4835-987F-A0595AE28A29}">
      <dgm:prSet/>
      <dgm:spPr/>
      <dgm:t>
        <a:bodyPr/>
        <a:lstStyle/>
        <a:p>
          <a:endParaRPr lang="en-US"/>
        </a:p>
      </dgm:t>
    </dgm:pt>
    <dgm:pt modelId="{6A3F1EE8-D07E-445D-A769-1F218C8FF734}">
      <dgm:prSet/>
      <dgm:spPr/>
      <dgm:t>
        <a:bodyPr/>
        <a:lstStyle/>
        <a:p>
          <a:r>
            <a:rPr lang="en-US" dirty="0" smtClean="0"/>
            <a:t>NEPA work to be complete in a month</a:t>
          </a:r>
          <a:endParaRPr lang="en-US" dirty="0"/>
        </a:p>
      </dgm:t>
    </dgm:pt>
    <dgm:pt modelId="{1FD07C84-C44E-4AD3-8731-824E7DF5B51A}" type="parTrans" cxnId="{E3F66077-24E5-4132-9A85-2E236D1EAF83}">
      <dgm:prSet/>
      <dgm:spPr/>
      <dgm:t>
        <a:bodyPr/>
        <a:lstStyle/>
        <a:p>
          <a:endParaRPr lang="en-US"/>
        </a:p>
      </dgm:t>
    </dgm:pt>
    <dgm:pt modelId="{88F8C330-621C-4FCF-94DF-D53FC437AECA}" type="sibTrans" cxnId="{E3F66077-24E5-4132-9A85-2E236D1EAF83}">
      <dgm:prSet/>
      <dgm:spPr/>
      <dgm:t>
        <a:bodyPr/>
        <a:lstStyle/>
        <a:p>
          <a:endParaRPr lang="en-US"/>
        </a:p>
      </dgm:t>
    </dgm:pt>
    <dgm:pt modelId="{FF0D3345-7101-414E-87DE-6486597B19F2}">
      <dgm:prSet/>
      <dgm:spPr/>
      <dgm:t>
        <a:bodyPr/>
        <a:lstStyle/>
        <a:p>
          <a:r>
            <a:rPr lang="en-US" dirty="0" smtClean="0"/>
            <a:t>Potential use of CMAR to complete the project</a:t>
          </a:r>
          <a:endParaRPr lang="en-US" dirty="0"/>
        </a:p>
      </dgm:t>
    </dgm:pt>
    <dgm:pt modelId="{4E396E6B-905F-461E-BCE9-02F179614779}" type="parTrans" cxnId="{665041BB-4E40-4C5B-871F-2BEFC3FABE23}">
      <dgm:prSet/>
      <dgm:spPr/>
      <dgm:t>
        <a:bodyPr/>
        <a:lstStyle/>
        <a:p>
          <a:endParaRPr lang="en-US"/>
        </a:p>
      </dgm:t>
    </dgm:pt>
    <dgm:pt modelId="{BA989A41-86D8-4430-B799-139DB2586294}" type="sibTrans" cxnId="{665041BB-4E40-4C5B-871F-2BEFC3FABE23}">
      <dgm:prSet/>
      <dgm:spPr/>
      <dgm:t>
        <a:bodyPr/>
        <a:lstStyle/>
        <a:p>
          <a:endParaRPr lang="en-US"/>
        </a:p>
      </dgm:t>
    </dgm:pt>
    <dgm:pt modelId="{C8234098-FE7C-4A6B-8673-98C36D11A38B}">
      <dgm:prSet/>
      <dgm:spPr/>
      <dgm:t>
        <a:bodyPr/>
        <a:lstStyle/>
        <a:p>
          <a:r>
            <a:rPr lang="en-US" dirty="0" smtClean="0"/>
            <a:t>Federal changes in the grant process could still impact the project</a:t>
          </a:r>
          <a:endParaRPr lang="en-US" dirty="0"/>
        </a:p>
      </dgm:t>
    </dgm:pt>
    <dgm:pt modelId="{8AAFA244-DE90-4E48-B11B-CF66B67A081E}" type="parTrans" cxnId="{B152BB07-011E-416A-A2AC-F8C8E4BC9F92}">
      <dgm:prSet/>
      <dgm:spPr/>
      <dgm:t>
        <a:bodyPr/>
        <a:lstStyle/>
        <a:p>
          <a:endParaRPr lang="en-US"/>
        </a:p>
      </dgm:t>
    </dgm:pt>
    <dgm:pt modelId="{1C045224-3E71-4F38-A07C-DAF2600AC20D}" type="sibTrans" cxnId="{B152BB07-011E-416A-A2AC-F8C8E4BC9F92}">
      <dgm:prSet/>
      <dgm:spPr/>
      <dgm:t>
        <a:bodyPr/>
        <a:lstStyle/>
        <a:p>
          <a:endParaRPr lang="en-US"/>
        </a:p>
      </dgm:t>
    </dgm:pt>
    <dgm:pt modelId="{4CCDA66C-3121-435E-923F-5DD1E7561C4E}" type="pres">
      <dgm:prSet presAssocID="{97A55D6B-9267-4BEC-A0AD-A1FEE57D6DDB}" presName="Name0" presStyleCnt="0">
        <dgm:presLayoutVars>
          <dgm:chMax val="7"/>
          <dgm:chPref val="7"/>
          <dgm:dir/>
        </dgm:presLayoutVars>
      </dgm:prSet>
      <dgm:spPr/>
    </dgm:pt>
    <dgm:pt modelId="{0B2F2D99-FFBE-4776-95CC-ECE664553802}" type="pres">
      <dgm:prSet presAssocID="{97A55D6B-9267-4BEC-A0AD-A1FEE57D6DDB}" presName="Name1" presStyleCnt="0"/>
      <dgm:spPr/>
    </dgm:pt>
    <dgm:pt modelId="{C1BFFAE5-8407-45EB-B607-D10D86A393EC}" type="pres">
      <dgm:prSet presAssocID="{97A55D6B-9267-4BEC-A0AD-A1FEE57D6DDB}" presName="cycle" presStyleCnt="0"/>
      <dgm:spPr/>
    </dgm:pt>
    <dgm:pt modelId="{0DDC2561-9333-4D68-B1ED-309BBAAF3A25}" type="pres">
      <dgm:prSet presAssocID="{97A55D6B-9267-4BEC-A0AD-A1FEE57D6DDB}" presName="srcNode" presStyleLbl="node1" presStyleIdx="0" presStyleCnt="6"/>
      <dgm:spPr/>
    </dgm:pt>
    <dgm:pt modelId="{425579BC-7041-4AA2-BDC4-B759DCF94D5C}" type="pres">
      <dgm:prSet presAssocID="{97A55D6B-9267-4BEC-A0AD-A1FEE57D6DDB}" presName="conn" presStyleLbl="parChTrans1D2" presStyleIdx="0" presStyleCnt="1"/>
      <dgm:spPr/>
    </dgm:pt>
    <dgm:pt modelId="{F9A0CEAE-0633-4916-9F31-E33F102C0D0C}" type="pres">
      <dgm:prSet presAssocID="{97A55D6B-9267-4BEC-A0AD-A1FEE57D6DDB}" presName="extraNode" presStyleLbl="node1" presStyleIdx="0" presStyleCnt="6"/>
      <dgm:spPr/>
    </dgm:pt>
    <dgm:pt modelId="{BE41D76C-CA2D-4CC1-8A05-4710AEF2F19B}" type="pres">
      <dgm:prSet presAssocID="{97A55D6B-9267-4BEC-A0AD-A1FEE57D6DDB}" presName="dstNode" presStyleLbl="node1" presStyleIdx="0" presStyleCnt="6"/>
      <dgm:spPr/>
    </dgm:pt>
    <dgm:pt modelId="{AC9727F3-802E-4CBA-BF43-CAE568AFE8AC}" type="pres">
      <dgm:prSet presAssocID="{EC2B4065-4975-4B2B-BCDB-104D483C8856}" presName="text_1" presStyleLbl="node1" presStyleIdx="0" presStyleCnt="6">
        <dgm:presLayoutVars>
          <dgm:bulletEnabled val="1"/>
        </dgm:presLayoutVars>
      </dgm:prSet>
      <dgm:spPr/>
    </dgm:pt>
    <dgm:pt modelId="{68611F15-F01B-4EA3-AA8A-457805B11237}" type="pres">
      <dgm:prSet presAssocID="{EC2B4065-4975-4B2B-BCDB-104D483C8856}" presName="accent_1" presStyleCnt="0"/>
      <dgm:spPr/>
    </dgm:pt>
    <dgm:pt modelId="{11BD2A52-906D-4C66-9EF8-FA1C6E47F9F9}" type="pres">
      <dgm:prSet presAssocID="{EC2B4065-4975-4B2B-BCDB-104D483C8856}" presName="accentRepeatNode" presStyleLbl="solidFgAcc1" presStyleIdx="0" presStyleCnt="6"/>
      <dgm:spPr/>
    </dgm:pt>
    <dgm:pt modelId="{EF97920E-577E-45FD-A549-19FB698026B5}" type="pres">
      <dgm:prSet presAssocID="{EAC2F293-8311-4100-85CC-E3CECAB853E5}" presName="text_2" presStyleLbl="node1" presStyleIdx="1" presStyleCnt="6">
        <dgm:presLayoutVars>
          <dgm:bulletEnabled val="1"/>
        </dgm:presLayoutVars>
      </dgm:prSet>
      <dgm:spPr/>
    </dgm:pt>
    <dgm:pt modelId="{11990D2F-12B9-4D39-B971-4D0A73E594AC}" type="pres">
      <dgm:prSet presAssocID="{EAC2F293-8311-4100-85CC-E3CECAB853E5}" presName="accent_2" presStyleCnt="0"/>
      <dgm:spPr/>
    </dgm:pt>
    <dgm:pt modelId="{7B02F211-EA5E-431C-8F33-339EAFE8A34C}" type="pres">
      <dgm:prSet presAssocID="{EAC2F293-8311-4100-85CC-E3CECAB853E5}" presName="accentRepeatNode" presStyleLbl="solidFgAcc1" presStyleIdx="1" presStyleCnt="6"/>
      <dgm:spPr/>
    </dgm:pt>
    <dgm:pt modelId="{0AB24678-E353-4A94-9BE2-B7FEE5E81E89}" type="pres">
      <dgm:prSet presAssocID="{1572E434-99F3-49E7-BA3D-04C87942063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D3503-6552-4FE1-81A7-AB997FB7F553}" type="pres">
      <dgm:prSet presAssocID="{1572E434-99F3-49E7-BA3D-04C879420639}" presName="accent_3" presStyleCnt="0"/>
      <dgm:spPr/>
    </dgm:pt>
    <dgm:pt modelId="{625781A4-4A5F-4957-928E-0D63AD24D90C}" type="pres">
      <dgm:prSet presAssocID="{1572E434-99F3-49E7-BA3D-04C879420639}" presName="accentRepeatNode" presStyleLbl="solidFgAcc1" presStyleIdx="2" presStyleCnt="6"/>
      <dgm:spPr/>
    </dgm:pt>
    <dgm:pt modelId="{8F76A5C2-4E71-4C54-B928-0A991470A2A7}" type="pres">
      <dgm:prSet presAssocID="{6A3F1EE8-D07E-445D-A769-1F218C8FF734}" presName="text_4" presStyleLbl="node1" presStyleIdx="3" presStyleCnt="6">
        <dgm:presLayoutVars>
          <dgm:bulletEnabled val="1"/>
        </dgm:presLayoutVars>
      </dgm:prSet>
      <dgm:spPr/>
    </dgm:pt>
    <dgm:pt modelId="{58260359-CA15-477A-97A0-15542D32DF20}" type="pres">
      <dgm:prSet presAssocID="{6A3F1EE8-D07E-445D-A769-1F218C8FF734}" presName="accent_4" presStyleCnt="0"/>
      <dgm:spPr/>
    </dgm:pt>
    <dgm:pt modelId="{4DE14A4F-D128-41DF-8479-A4DFEC9D404F}" type="pres">
      <dgm:prSet presAssocID="{6A3F1EE8-D07E-445D-A769-1F218C8FF734}" presName="accentRepeatNode" presStyleLbl="solidFgAcc1" presStyleIdx="3" presStyleCnt="6"/>
      <dgm:spPr/>
    </dgm:pt>
    <dgm:pt modelId="{16FC6801-B8E1-429A-85EB-ED1C5F3CCCEA}" type="pres">
      <dgm:prSet presAssocID="{FF0D3345-7101-414E-87DE-6486597B19F2}" presName="text_5" presStyleLbl="node1" presStyleIdx="4" presStyleCnt="6">
        <dgm:presLayoutVars>
          <dgm:bulletEnabled val="1"/>
        </dgm:presLayoutVars>
      </dgm:prSet>
      <dgm:spPr/>
    </dgm:pt>
    <dgm:pt modelId="{BC16CEAA-096F-47A7-A240-965ECE2E4923}" type="pres">
      <dgm:prSet presAssocID="{FF0D3345-7101-414E-87DE-6486597B19F2}" presName="accent_5" presStyleCnt="0"/>
      <dgm:spPr/>
    </dgm:pt>
    <dgm:pt modelId="{2496E33C-190B-4796-90F7-4592D392D6F7}" type="pres">
      <dgm:prSet presAssocID="{FF0D3345-7101-414E-87DE-6486597B19F2}" presName="accentRepeatNode" presStyleLbl="solidFgAcc1" presStyleIdx="4" presStyleCnt="6"/>
      <dgm:spPr/>
    </dgm:pt>
    <dgm:pt modelId="{E080C475-A8A3-41AB-BBAD-1A45B32BB9E5}" type="pres">
      <dgm:prSet presAssocID="{C8234098-FE7C-4A6B-8673-98C36D11A38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09530-3107-4524-BD87-ACFC2CF21A02}" type="pres">
      <dgm:prSet presAssocID="{C8234098-FE7C-4A6B-8673-98C36D11A38B}" presName="accent_6" presStyleCnt="0"/>
      <dgm:spPr/>
    </dgm:pt>
    <dgm:pt modelId="{FBD68025-1277-4586-933C-C54AC40A4C69}" type="pres">
      <dgm:prSet presAssocID="{C8234098-FE7C-4A6B-8673-98C36D11A38B}" presName="accentRepeatNode" presStyleLbl="solidFgAcc1" presStyleIdx="5" presStyleCnt="6"/>
      <dgm:spPr/>
    </dgm:pt>
  </dgm:ptLst>
  <dgm:cxnLst>
    <dgm:cxn modelId="{ECB9FABD-30A7-4B2C-93A2-CE050843BFFA}" type="presOf" srcId="{FF0D3345-7101-414E-87DE-6486597B19F2}" destId="{16FC6801-B8E1-429A-85EB-ED1C5F3CCCEA}" srcOrd="0" destOrd="0" presId="urn:microsoft.com/office/officeart/2008/layout/VerticalCurvedList"/>
    <dgm:cxn modelId="{CCC45852-1D0F-4653-A310-E72E7B548A2C}" srcId="{97A55D6B-9267-4BEC-A0AD-A1FEE57D6DDB}" destId="{EAC2F293-8311-4100-85CC-E3CECAB853E5}" srcOrd="1" destOrd="0" parTransId="{4D4046C7-A3EE-4EAD-A487-BCF782201A9D}" sibTransId="{28C1EAA7-28FF-41F8-B39B-6722E95BC816}"/>
    <dgm:cxn modelId="{8F533163-45E8-44A4-849E-F3D5991F0F40}" srcId="{97A55D6B-9267-4BEC-A0AD-A1FEE57D6DDB}" destId="{EC2B4065-4975-4B2B-BCDB-104D483C8856}" srcOrd="0" destOrd="0" parTransId="{B179E4D7-0566-4FDF-9653-2425F9D65E79}" sibTransId="{8676C805-B743-4C63-83F9-970EA90E4736}"/>
    <dgm:cxn modelId="{B152BB07-011E-416A-A2AC-F8C8E4BC9F92}" srcId="{97A55D6B-9267-4BEC-A0AD-A1FEE57D6DDB}" destId="{C8234098-FE7C-4A6B-8673-98C36D11A38B}" srcOrd="5" destOrd="0" parTransId="{8AAFA244-DE90-4E48-B11B-CF66B67A081E}" sibTransId="{1C045224-3E71-4F38-A07C-DAF2600AC20D}"/>
    <dgm:cxn modelId="{3510A58A-0918-4561-8AC4-98203F2A5C38}" type="presOf" srcId="{C8234098-FE7C-4A6B-8673-98C36D11A38B}" destId="{E080C475-A8A3-41AB-BBAD-1A45B32BB9E5}" srcOrd="0" destOrd="0" presId="urn:microsoft.com/office/officeart/2008/layout/VerticalCurvedList"/>
    <dgm:cxn modelId="{02A4E036-1421-43A1-A955-FDBE432DE406}" type="presOf" srcId="{1572E434-99F3-49E7-BA3D-04C879420639}" destId="{0AB24678-E353-4A94-9BE2-B7FEE5E81E89}" srcOrd="0" destOrd="0" presId="urn:microsoft.com/office/officeart/2008/layout/VerticalCurvedList"/>
    <dgm:cxn modelId="{5AB6AFF4-CAFD-4342-82E4-C70FFDC93AA7}" type="presOf" srcId="{97A55D6B-9267-4BEC-A0AD-A1FEE57D6DDB}" destId="{4CCDA66C-3121-435E-923F-5DD1E7561C4E}" srcOrd="0" destOrd="0" presId="urn:microsoft.com/office/officeart/2008/layout/VerticalCurvedList"/>
    <dgm:cxn modelId="{20A92C03-22A4-4C32-8F75-1D46460B3D0B}" type="presOf" srcId="{EC2B4065-4975-4B2B-BCDB-104D483C8856}" destId="{AC9727F3-802E-4CBA-BF43-CAE568AFE8AC}" srcOrd="0" destOrd="0" presId="urn:microsoft.com/office/officeart/2008/layout/VerticalCurvedList"/>
    <dgm:cxn modelId="{665041BB-4E40-4C5B-871F-2BEFC3FABE23}" srcId="{97A55D6B-9267-4BEC-A0AD-A1FEE57D6DDB}" destId="{FF0D3345-7101-414E-87DE-6486597B19F2}" srcOrd="4" destOrd="0" parTransId="{4E396E6B-905F-461E-BCE9-02F179614779}" sibTransId="{BA989A41-86D8-4430-B799-139DB2586294}"/>
    <dgm:cxn modelId="{71EE9774-5160-4DB8-A4F2-1B44EA9C6EBD}" type="presOf" srcId="{6A3F1EE8-D07E-445D-A769-1F218C8FF734}" destId="{8F76A5C2-4E71-4C54-B928-0A991470A2A7}" srcOrd="0" destOrd="0" presId="urn:microsoft.com/office/officeart/2008/layout/VerticalCurvedList"/>
    <dgm:cxn modelId="{124D1B62-0829-454D-9582-22E89FC51BCC}" type="presOf" srcId="{8676C805-B743-4C63-83F9-970EA90E4736}" destId="{425579BC-7041-4AA2-BDC4-B759DCF94D5C}" srcOrd="0" destOrd="0" presId="urn:microsoft.com/office/officeart/2008/layout/VerticalCurvedList"/>
    <dgm:cxn modelId="{6C8F1673-9FEB-4835-987F-A0595AE28A29}" srcId="{97A55D6B-9267-4BEC-A0AD-A1FEE57D6DDB}" destId="{1572E434-99F3-49E7-BA3D-04C879420639}" srcOrd="2" destOrd="0" parTransId="{1C4C3103-553B-4F43-8B2E-D73197076FA4}" sibTransId="{8C66DDFD-2CA6-4BC7-AC0E-78BA39DC5A86}"/>
    <dgm:cxn modelId="{B191C642-4DA3-4397-B93E-1F21176AD22A}" type="presOf" srcId="{EAC2F293-8311-4100-85CC-E3CECAB853E5}" destId="{EF97920E-577E-45FD-A549-19FB698026B5}" srcOrd="0" destOrd="0" presId="urn:microsoft.com/office/officeart/2008/layout/VerticalCurvedList"/>
    <dgm:cxn modelId="{E3F66077-24E5-4132-9A85-2E236D1EAF83}" srcId="{97A55D6B-9267-4BEC-A0AD-A1FEE57D6DDB}" destId="{6A3F1EE8-D07E-445D-A769-1F218C8FF734}" srcOrd="3" destOrd="0" parTransId="{1FD07C84-C44E-4AD3-8731-824E7DF5B51A}" sibTransId="{88F8C330-621C-4FCF-94DF-D53FC437AECA}"/>
    <dgm:cxn modelId="{EC017B43-EEF1-4D84-8EC7-CE6DC701743F}" type="presParOf" srcId="{4CCDA66C-3121-435E-923F-5DD1E7561C4E}" destId="{0B2F2D99-FFBE-4776-95CC-ECE664553802}" srcOrd="0" destOrd="0" presId="urn:microsoft.com/office/officeart/2008/layout/VerticalCurvedList"/>
    <dgm:cxn modelId="{E2D6C795-619B-4736-88D4-D6EBE01F4294}" type="presParOf" srcId="{0B2F2D99-FFBE-4776-95CC-ECE664553802}" destId="{C1BFFAE5-8407-45EB-B607-D10D86A393EC}" srcOrd="0" destOrd="0" presId="urn:microsoft.com/office/officeart/2008/layout/VerticalCurvedList"/>
    <dgm:cxn modelId="{DEF9AA51-92C8-4871-A400-D2B183E3F516}" type="presParOf" srcId="{C1BFFAE5-8407-45EB-B607-D10D86A393EC}" destId="{0DDC2561-9333-4D68-B1ED-309BBAAF3A25}" srcOrd="0" destOrd="0" presId="urn:microsoft.com/office/officeart/2008/layout/VerticalCurvedList"/>
    <dgm:cxn modelId="{B3EEB1F6-A5CB-480E-91C8-C1F2398688A5}" type="presParOf" srcId="{C1BFFAE5-8407-45EB-B607-D10D86A393EC}" destId="{425579BC-7041-4AA2-BDC4-B759DCF94D5C}" srcOrd="1" destOrd="0" presId="urn:microsoft.com/office/officeart/2008/layout/VerticalCurvedList"/>
    <dgm:cxn modelId="{FEDED7AF-1056-41B2-A696-8B83FB03C9EA}" type="presParOf" srcId="{C1BFFAE5-8407-45EB-B607-D10D86A393EC}" destId="{F9A0CEAE-0633-4916-9F31-E33F102C0D0C}" srcOrd="2" destOrd="0" presId="urn:microsoft.com/office/officeart/2008/layout/VerticalCurvedList"/>
    <dgm:cxn modelId="{B4059067-FB3A-4E11-9946-AFD0BB64732E}" type="presParOf" srcId="{C1BFFAE5-8407-45EB-B607-D10D86A393EC}" destId="{BE41D76C-CA2D-4CC1-8A05-4710AEF2F19B}" srcOrd="3" destOrd="0" presId="urn:microsoft.com/office/officeart/2008/layout/VerticalCurvedList"/>
    <dgm:cxn modelId="{819C861B-EA82-443C-B7AD-302A46886018}" type="presParOf" srcId="{0B2F2D99-FFBE-4776-95CC-ECE664553802}" destId="{AC9727F3-802E-4CBA-BF43-CAE568AFE8AC}" srcOrd="1" destOrd="0" presId="urn:microsoft.com/office/officeart/2008/layout/VerticalCurvedList"/>
    <dgm:cxn modelId="{FFEB5416-72E9-4C86-94B9-20B400037C42}" type="presParOf" srcId="{0B2F2D99-FFBE-4776-95CC-ECE664553802}" destId="{68611F15-F01B-4EA3-AA8A-457805B11237}" srcOrd="2" destOrd="0" presId="urn:microsoft.com/office/officeart/2008/layout/VerticalCurvedList"/>
    <dgm:cxn modelId="{9B74888B-F8C6-4037-851C-5AB590D6D97F}" type="presParOf" srcId="{68611F15-F01B-4EA3-AA8A-457805B11237}" destId="{11BD2A52-906D-4C66-9EF8-FA1C6E47F9F9}" srcOrd="0" destOrd="0" presId="urn:microsoft.com/office/officeart/2008/layout/VerticalCurvedList"/>
    <dgm:cxn modelId="{B23DB4A9-437C-4051-AB7E-E1E6497C7EA2}" type="presParOf" srcId="{0B2F2D99-FFBE-4776-95CC-ECE664553802}" destId="{EF97920E-577E-45FD-A549-19FB698026B5}" srcOrd="3" destOrd="0" presId="urn:microsoft.com/office/officeart/2008/layout/VerticalCurvedList"/>
    <dgm:cxn modelId="{D756A73C-FBCD-4C58-ABE7-6BDBD389CBAC}" type="presParOf" srcId="{0B2F2D99-FFBE-4776-95CC-ECE664553802}" destId="{11990D2F-12B9-4D39-B971-4D0A73E594AC}" srcOrd="4" destOrd="0" presId="urn:microsoft.com/office/officeart/2008/layout/VerticalCurvedList"/>
    <dgm:cxn modelId="{198148BF-4B87-4E61-975B-2FFF898CD5A5}" type="presParOf" srcId="{11990D2F-12B9-4D39-B971-4D0A73E594AC}" destId="{7B02F211-EA5E-431C-8F33-339EAFE8A34C}" srcOrd="0" destOrd="0" presId="urn:microsoft.com/office/officeart/2008/layout/VerticalCurvedList"/>
    <dgm:cxn modelId="{B50DEB26-0F7E-4370-89E6-99344DE8D8D3}" type="presParOf" srcId="{0B2F2D99-FFBE-4776-95CC-ECE664553802}" destId="{0AB24678-E353-4A94-9BE2-B7FEE5E81E89}" srcOrd="5" destOrd="0" presId="urn:microsoft.com/office/officeart/2008/layout/VerticalCurvedList"/>
    <dgm:cxn modelId="{E1B3BAF7-EF05-4256-B83C-6E435CD5F370}" type="presParOf" srcId="{0B2F2D99-FFBE-4776-95CC-ECE664553802}" destId="{FD1D3503-6552-4FE1-81A7-AB997FB7F553}" srcOrd="6" destOrd="0" presId="urn:microsoft.com/office/officeart/2008/layout/VerticalCurvedList"/>
    <dgm:cxn modelId="{8282F22C-7F10-48B7-9BB9-74EC61BF2B55}" type="presParOf" srcId="{FD1D3503-6552-4FE1-81A7-AB997FB7F553}" destId="{625781A4-4A5F-4957-928E-0D63AD24D90C}" srcOrd="0" destOrd="0" presId="urn:microsoft.com/office/officeart/2008/layout/VerticalCurvedList"/>
    <dgm:cxn modelId="{70E368D8-7D5D-4F90-BDF0-D04CAA805D5D}" type="presParOf" srcId="{0B2F2D99-FFBE-4776-95CC-ECE664553802}" destId="{8F76A5C2-4E71-4C54-B928-0A991470A2A7}" srcOrd="7" destOrd="0" presId="urn:microsoft.com/office/officeart/2008/layout/VerticalCurvedList"/>
    <dgm:cxn modelId="{7224CECC-D15A-4DE1-90E8-5E78AB8047E8}" type="presParOf" srcId="{0B2F2D99-FFBE-4776-95CC-ECE664553802}" destId="{58260359-CA15-477A-97A0-15542D32DF20}" srcOrd="8" destOrd="0" presId="urn:microsoft.com/office/officeart/2008/layout/VerticalCurvedList"/>
    <dgm:cxn modelId="{CD33D517-FFAF-4B11-B0A7-3C930E15181C}" type="presParOf" srcId="{58260359-CA15-477A-97A0-15542D32DF20}" destId="{4DE14A4F-D128-41DF-8479-A4DFEC9D404F}" srcOrd="0" destOrd="0" presId="urn:microsoft.com/office/officeart/2008/layout/VerticalCurvedList"/>
    <dgm:cxn modelId="{F5704C69-B0E5-4992-A7E2-840CBB4422D5}" type="presParOf" srcId="{0B2F2D99-FFBE-4776-95CC-ECE664553802}" destId="{16FC6801-B8E1-429A-85EB-ED1C5F3CCCEA}" srcOrd="9" destOrd="0" presId="urn:microsoft.com/office/officeart/2008/layout/VerticalCurvedList"/>
    <dgm:cxn modelId="{D6E1FE1D-1917-4DEC-9D45-2A9B390A4F68}" type="presParOf" srcId="{0B2F2D99-FFBE-4776-95CC-ECE664553802}" destId="{BC16CEAA-096F-47A7-A240-965ECE2E4923}" srcOrd="10" destOrd="0" presId="urn:microsoft.com/office/officeart/2008/layout/VerticalCurvedList"/>
    <dgm:cxn modelId="{ABA6C8EF-3797-4C4E-AEE6-F375D1F892DE}" type="presParOf" srcId="{BC16CEAA-096F-47A7-A240-965ECE2E4923}" destId="{2496E33C-190B-4796-90F7-4592D392D6F7}" srcOrd="0" destOrd="0" presId="urn:microsoft.com/office/officeart/2008/layout/VerticalCurvedList"/>
    <dgm:cxn modelId="{01ABFD2B-AD67-4B6E-B35B-BBC10DA5D7A0}" type="presParOf" srcId="{0B2F2D99-FFBE-4776-95CC-ECE664553802}" destId="{E080C475-A8A3-41AB-BBAD-1A45B32BB9E5}" srcOrd="11" destOrd="0" presId="urn:microsoft.com/office/officeart/2008/layout/VerticalCurvedList"/>
    <dgm:cxn modelId="{8D5D2CEB-ED9C-42FF-97C2-D078380AACC5}" type="presParOf" srcId="{0B2F2D99-FFBE-4776-95CC-ECE664553802}" destId="{21409530-3107-4524-BD87-ACFC2CF21A02}" srcOrd="12" destOrd="0" presId="urn:microsoft.com/office/officeart/2008/layout/VerticalCurvedList"/>
    <dgm:cxn modelId="{B86085CD-130B-4608-ACA9-A7ACD1B141BA}" type="presParOf" srcId="{21409530-3107-4524-BD87-ACFC2CF21A02}" destId="{FBD68025-1277-4586-933C-C54AC40A4C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55C759-DBE3-4AD6-A20F-351C14E0AFB7}" type="doc">
      <dgm:prSet loTypeId="urn:microsoft.com/office/officeart/2005/8/layout/chevron1" loCatId="process" qsTypeId="urn:microsoft.com/office/officeart/2005/8/quickstyle/simple5" qsCatId="simple" csTypeId="urn:microsoft.com/office/officeart/2005/8/colors/accent2_2" csCatId="accent2" phldr="1"/>
      <dgm:spPr/>
    </dgm:pt>
    <dgm:pt modelId="{943E01CE-AEF3-48E6-A5C7-925079216AB2}">
      <dgm:prSet phldrT="[Text]"/>
      <dgm:spPr>
        <a:gradFill rotWithShape="0">
          <a:gsLst>
            <a:gs pos="0">
              <a:schemeClr val="bg2">
                <a:lumMod val="75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tx2"/>
            </a:gs>
          </a:gsLst>
        </a:gradFill>
      </dgm:spPr>
      <dgm:t>
        <a:bodyPr/>
        <a:lstStyle/>
        <a:p>
          <a:r>
            <a:rPr lang="en-US" dirty="0" smtClean="0"/>
            <a:t>2025</a:t>
          </a:r>
          <a:endParaRPr lang="en-US" dirty="0"/>
        </a:p>
      </dgm:t>
    </dgm:pt>
    <dgm:pt modelId="{32734713-FE55-4362-918D-92CC1A90F633}" type="parTrans" cxnId="{57311513-310F-4B9D-8D20-671B9C257932}">
      <dgm:prSet/>
      <dgm:spPr/>
      <dgm:t>
        <a:bodyPr/>
        <a:lstStyle/>
        <a:p>
          <a:endParaRPr lang="en-US"/>
        </a:p>
      </dgm:t>
    </dgm:pt>
    <dgm:pt modelId="{6015B130-5BF3-4294-A151-FA325023EA1A}" type="sibTrans" cxnId="{57311513-310F-4B9D-8D20-671B9C257932}">
      <dgm:prSet/>
      <dgm:spPr/>
      <dgm:t>
        <a:bodyPr/>
        <a:lstStyle/>
        <a:p>
          <a:endParaRPr lang="en-US"/>
        </a:p>
      </dgm:t>
    </dgm:pt>
    <dgm:pt modelId="{4C0F831E-A1A9-4D92-95C9-1718E77358AF}">
      <dgm:prSet phldrT="[Text]"/>
      <dgm:spPr>
        <a:gradFill rotWithShape="0">
          <a:gsLst>
            <a:gs pos="0">
              <a:srgbClr val="0C91AC"/>
            </a:gs>
            <a:gs pos="100000">
              <a:schemeClr val="accent2"/>
            </a:gs>
          </a:gsLst>
        </a:gradFill>
      </dgm:spPr>
      <dgm:t>
        <a:bodyPr/>
        <a:lstStyle/>
        <a:p>
          <a:r>
            <a:rPr lang="en-US" dirty="0" smtClean="0"/>
            <a:t>2026</a:t>
          </a:r>
          <a:endParaRPr lang="en-US" dirty="0"/>
        </a:p>
      </dgm:t>
    </dgm:pt>
    <dgm:pt modelId="{BE333C63-8ACC-4D59-87C6-49DFC3D0F516}" type="parTrans" cxnId="{2149073B-7491-43F6-AFE5-376577DE1740}">
      <dgm:prSet/>
      <dgm:spPr/>
      <dgm:t>
        <a:bodyPr/>
        <a:lstStyle/>
        <a:p>
          <a:endParaRPr lang="en-US"/>
        </a:p>
      </dgm:t>
    </dgm:pt>
    <dgm:pt modelId="{531AAD88-EDA8-46A5-A05B-05E6ABC2F5B7}" type="sibTrans" cxnId="{2149073B-7491-43F6-AFE5-376577DE1740}">
      <dgm:prSet/>
      <dgm:spPr/>
      <dgm:t>
        <a:bodyPr/>
        <a:lstStyle/>
        <a:p>
          <a:endParaRPr lang="en-US"/>
        </a:p>
      </dgm:t>
    </dgm:pt>
    <dgm:pt modelId="{C556F87D-3E6B-4212-BC96-552E48714C2A}">
      <dgm:prSet phldrT="[Text]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2027</a:t>
          </a:r>
          <a:endParaRPr lang="en-US" dirty="0"/>
        </a:p>
      </dgm:t>
    </dgm:pt>
    <dgm:pt modelId="{7A66EE6E-D616-4B95-9D1F-4A3794B06F6E}" type="parTrans" cxnId="{27BE3ABF-7E7F-4EA6-A484-DF664FCA5444}">
      <dgm:prSet/>
      <dgm:spPr/>
      <dgm:t>
        <a:bodyPr/>
        <a:lstStyle/>
        <a:p>
          <a:endParaRPr lang="en-US"/>
        </a:p>
      </dgm:t>
    </dgm:pt>
    <dgm:pt modelId="{8932436B-F69E-4610-A021-3C6FFFE0816E}" type="sibTrans" cxnId="{27BE3ABF-7E7F-4EA6-A484-DF664FCA5444}">
      <dgm:prSet/>
      <dgm:spPr/>
      <dgm:t>
        <a:bodyPr/>
        <a:lstStyle/>
        <a:p>
          <a:endParaRPr lang="en-US"/>
        </a:p>
      </dgm:t>
    </dgm:pt>
    <dgm:pt modelId="{23C51343-8223-4784-A279-D2887CE834DE}">
      <dgm:prSet phldrT="[Text]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2028</a:t>
          </a:r>
          <a:endParaRPr lang="en-US" dirty="0"/>
        </a:p>
      </dgm:t>
    </dgm:pt>
    <dgm:pt modelId="{26EDE7E3-B956-49DB-9181-135D37B122FD}" type="parTrans" cxnId="{ECAEACE6-D23C-4F19-B85F-AFEB5B7C0534}">
      <dgm:prSet/>
      <dgm:spPr/>
      <dgm:t>
        <a:bodyPr/>
        <a:lstStyle/>
        <a:p>
          <a:endParaRPr lang="en-US"/>
        </a:p>
      </dgm:t>
    </dgm:pt>
    <dgm:pt modelId="{632ADD8B-B6D0-4BFB-88EC-8B1550CFA15E}" type="sibTrans" cxnId="{ECAEACE6-D23C-4F19-B85F-AFEB5B7C0534}">
      <dgm:prSet/>
      <dgm:spPr/>
      <dgm:t>
        <a:bodyPr/>
        <a:lstStyle/>
        <a:p>
          <a:endParaRPr lang="en-US"/>
        </a:p>
      </dgm:t>
    </dgm:pt>
    <dgm:pt modelId="{3CF137BA-E68B-40EB-8B83-14BDC902340B}" type="pres">
      <dgm:prSet presAssocID="{5C55C759-DBE3-4AD6-A20F-351C14E0AFB7}" presName="Name0" presStyleCnt="0">
        <dgm:presLayoutVars>
          <dgm:dir/>
          <dgm:animLvl val="lvl"/>
          <dgm:resizeHandles val="exact"/>
        </dgm:presLayoutVars>
      </dgm:prSet>
      <dgm:spPr/>
    </dgm:pt>
    <dgm:pt modelId="{D3C6B3C2-AABD-4315-AEE3-33D7AB842D99}" type="pres">
      <dgm:prSet presAssocID="{943E01CE-AEF3-48E6-A5C7-925079216AB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2E9A7-67E6-4FD9-9B5A-088507528006}" type="pres">
      <dgm:prSet presAssocID="{6015B130-5BF3-4294-A151-FA325023EA1A}" presName="parTxOnlySpace" presStyleCnt="0"/>
      <dgm:spPr/>
    </dgm:pt>
    <dgm:pt modelId="{391BC3DA-923B-4996-9A1B-8C08E6A3CC67}" type="pres">
      <dgm:prSet presAssocID="{4C0F831E-A1A9-4D92-95C9-1718E77358A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DF22F-F436-4DD3-86E3-E5557296D77C}" type="pres">
      <dgm:prSet presAssocID="{531AAD88-EDA8-46A5-A05B-05E6ABC2F5B7}" presName="parTxOnlySpace" presStyleCnt="0"/>
      <dgm:spPr/>
    </dgm:pt>
    <dgm:pt modelId="{185270D1-95E4-4B6F-9199-16A800DFD97E}" type="pres">
      <dgm:prSet presAssocID="{C556F87D-3E6B-4212-BC96-552E48714C2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71927-F490-4E7C-BDE4-0E27A8A14722}" type="pres">
      <dgm:prSet presAssocID="{8932436B-F69E-4610-A021-3C6FFFE0816E}" presName="parTxOnlySpace" presStyleCnt="0"/>
      <dgm:spPr/>
    </dgm:pt>
    <dgm:pt modelId="{503070D8-39AC-4093-B132-670886AD931A}" type="pres">
      <dgm:prSet presAssocID="{23C51343-8223-4784-A279-D2887CE834D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AEACE6-D23C-4F19-B85F-AFEB5B7C0534}" srcId="{5C55C759-DBE3-4AD6-A20F-351C14E0AFB7}" destId="{23C51343-8223-4784-A279-D2887CE834DE}" srcOrd="3" destOrd="0" parTransId="{26EDE7E3-B956-49DB-9181-135D37B122FD}" sibTransId="{632ADD8B-B6D0-4BFB-88EC-8B1550CFA15E}"/>
    <dgm:cxn modelId="{57311513-310F-4B9D-8D20-671B9C257932}" srcId="{5C55C759-DBE3-4AD6-A20F-351C14E0AFB7}" destId="{943E01CE-AEF3-48E6-A5C7-925079216AB2}" srcOrd="0" destOrd="0" parTransId="{32734713-FE55-4362-918D-92CC1A90F633}" sibTransId="{6015B130-5BF3-4294-A151-FA325023EA1A}"/>
    <dgm:cxn modelId="{D8C5FFBB-B53A-416F-BD20-C4B32B77A237}" type="presOf" srcId="{5C55C759-DBE3-4AD6-A20F-351C14E0AFB7}" destId="{3CF137BA-E68B-40EB-8B83-14BDC902340B}" srcOrd="0" destOrd="0" presId="urn:microsoft.com/office/officeart/2005/8/layout/chevron1"/>
    <dgm:cxn modelId="{27BE3ABF-7E7F-4EA6-A484-DF664FCA5444}" srcId="{5C55C759-DBE3-4AD6-A20F-351C14E0AFB7}" destId="{C556F87D-3E6B-4212-BC96-552E48714C2A}" srcOrd="2" destOrd="0" parTransId="{7A66EE6E-D616-4B95-9D1F-4A3794B06F6E}" sibTransId="{8932436B-F69E-4610-A021-3C6FFFE0816E}"/>
    <dgm:cxn modelId="{2149073B-7491-43F6-AFE5-376577DE1740}" srcId="{5C55C759-DBE3-4AD6-A20F-351C14E0AFB7}" destId="{4C0F831E-A1A9-4D92-95C9-1718E77358AF}" srcOrd="1" destOrd="0" parTransId="{BE333C63-8ACC-4D59-87C6-49DFC3D0F516}" sibTransId="{531AAD88-EDA8-46A5-A05B-05E6ABC2F5B7}"/>
    <dgm:cxn modelId="{02AFECB5-E06A-459C-B38B-B3FDACC8A70E}" type="presOf" srcId="{C556F87D-3E6B-4212-BC96-552E48714C2A}" destId="{185270D1-95E4-4B6F-9199-16A800DFD97E}" srcOrd="0" destOrd="0" presId="urn:microsoft.com/office/officeart/2005/8/layout/chevron1"/>
    <dgm:cxn modelId="{04A2ACCE-7465-4E11-9170-10B231E31472}" type="presOf" srcId="{23C51343-8223-4784-A279-D2887CE834DE}" destId="{503070D8-39AC-4093-B132-670886AD931A}" srcOrd="0" destOrd="0" presId="urn:microsoft.com/office/officeart/2005/8/layout/chevron1"/>
    <dgm:cxn modelId="{BE284F1E-7367-4BB9-9350-96DB5FF510E6}" type="presOf" srcId="{943E01CE-AEF3-48E6-A5C7-925079216AB2}" destId="{D3C6B3C2-AABD-4315-AEE3-33D7AB842D99}" srcOrd="0" destOrd="0" presId="urn:microsoft.com/office/officeart/2005/8/layout/chevron1"/>
    <dgm:cxn modelId="{5B9D3FE0-A20B-42E1-996C-D934EA602E1C}" type="presOf" srcId="{4C0F831E-A1A9-4D92-95C9-1718E77358AF}" destId="{391BC3DA-923B-4996-9A1B-8C08E6A3CC67}" srcOrd="0" destOrd="0" presId="urn:microsoft.com/office/officeart/2005/8/layout/chevron1"/>
    <dgm:cxn modelId="{763CE92E-9F87-4308-A023-A2373D4B4EB2}" type="presParOf" srcId="{3CF137BA-E68B-40EB-8B83-14BDC902340B}" destId="{D3C6B3C2-AABD-4315-AEE3-33D7AB842D99}" srcOrd="0" destOrd="0" presId="urn:microsoft.com/office/officeart/2005/8/layout/chevron1"/>
    <dgm:cxn modelId="{8D9E94B0-9875-4C4E-BA35-93073C18244D}" type="presParOf" srcId="{3CF137BA-E68B-40EB-8B83-14BDC902340B}" destId="{F802E9A7-67E6-4FD9-9B5A-088507528006}" srcOrd="1" destOrd="0" presId="urn:microsoft.com/office/officeart/2005/8/layout/chevron1"/>
    <dgm:cxn modelId="{4323A285-8B82-45F9-8AAC-95DEF43552EC}" type="presParOf" srcId="{3CF137BA-E68B-40EB-8B83-14BDC902340B}" destId="{391BC3DA-923B-4996-9A1B-8C08E6A3CC67}" srcOrd="2" destOrd="0" presId="urn:microsoft.com/office/officeart/2005/8/layout/chevron1"/>
    <dgm:cxn modelId="{62DE1209-6020-484B-AA13-91484DF9D1C2}" type="presParOf" srcId="{3CF137BA-E68B-40EB-8B83-14BDC902340B}" destId="{559DF22F-F436-4DD3-86E3-E5557296D77C}" srcOrd="3" destOrd="0" presId="urn:microsoft.com/office/officeart/2005/8/layout/chevron1"/>
    <dgm:cxn modelId="{7B895016-7293-4DC8-874D-93163F0E69F9}" type="presParOf" srcId="{3CF137BA-E68B-40EB-8B83-14BDC902340B}" destId="{185270D1-95E4-4B6F-9199-16A800DFD97E}" srcOrd="4" destOrd="0" presId="urn:microsoft.com/office/officeart/2005/8/layout/chevron1"/>
    <dgm:cxn modelId="{F718B576-3FCE-4B65-932D-104ED57D251A}" type="presParOf" srcId="{3CF137BA-E68B-40EB-8B83-14BDC902340B}" destId="{6E071927-F490-4E7C-BDE4-0E27A8A14722}" srcOrd="5" destOrd="0" presId="urn:microsoft.com/office/officeart/2005/8/layout/chevron1"/>
    <dgm:cxn modelId="{B634F4A9-9CF0-431A-AAE7-7389291CD575}" type="presParOf" srcId="{3CF137BA-E68B-40EB-8B83-14BDC902340B}" destId="{503070D8-39AC-4093-B132-670886AD931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6B3C2-AABD-4315-AEE3-33D7AB842D99}">
      <dsp:nvSpPr>
        <dsp:cNvPr id="0" name=""/>
        <dsp:cNvSpPr/>
      </dsp:nvSpPr>
      <dsp:spPr>
        <a:xfrm>
          <a:off x="5818" y="203896"/>
          <a:ext cx="2164392" cy="865756"/>
        </a:xfrm>
        <a:prstGeom prst="chevron">
          <a:avLst/>
        </a:prstGeom>
        <a:gradFill rotWithShape="0">
          <a:gsLst>
            <a:gs pos="0">
              <a:schemeClr val="bg2">
                <a:lumMod val="75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tx2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2019</a:t>
          </a:r>
          <a:endParaRPr lang="en-US" sz="3900" kern="1200" dirty="0"/>
        </a:p>
      </dsp:txBody>
      <dsp:txXfrm>
        <a:off x="438696" y="203896"/>
        <a:ext cx="1298636" cy="865756"/>
      </dsp:txXfrm>
    </dsp:sp>
    <dsp:sp modelId="{02FAFCE5-4261-4B6A-8968-4676F3D69598}">
      <dsp:nvSpPr>
        <dsp:cNvPr id="0" name=""/>
        <dsp:cNvSpPr/>
      </dsp:nvSpPr>
      <dsp:spPr>
        <a:xfrm>
          <a:off x="1953771" y="203896"/>
          <a:ext cx="2164392" cy="86575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2020</a:t>
          </a:r>
        </a:p>
      </dsp:txBody>
      <dsp:txXfrm>
        <a:off x="2386649" y="203896"/>
        <a:ext cx="1298636" cy="865756"/>
      </dsp:txXfrm>
    </dsp:sp>
    <dsp:sp modelId="{3281EFD7-629B-4F75-B667-74CB6252C586}">
      <dsp:nvSpPr>
        <dsp:cNvPr id="0" name=""/>
        <dsp:cNvSpPr/>
      </dsp:nvSpPr>
      <dsp:spPr>
        <a:xfrm>
          <a:off x="3901724" y="203896"/>
          <a:ext cx="2164392" cy="86575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2021</a:t>
          </a:r>
        </a:p>
      </dsp:txBody>
      <dsp:txXfrm>
        <a:off x="4334602" y="203896"/>
        <a:ext cx="1298636" cy="865756"/>
      </dsp:txXfrm>
    </dsp:sp>
    <dsp:sp modelId="{21D98563-2643-4DE8-A591-4829A9F7A83B}">
      <dsp:nvSpPr>
        <dsp:cNvPr id="0" name=""/>
        <dsp:cNvSpPr/>
      </dsp:nvSpPr>
      <dsp:spPr>
        <a:xfrm>
          <a:off x="5849677" y="203896"/>
          <a:ext cx="2164392" cy="86575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2022</a:t>
          </a:r>
        </a:p>
      </dsp:txBody>
      <dsp:txXfrm>
        <a:off x="6282555" y="203896"/>
        <a:ext cx="1298636" cy="865756"/>
      </dsp:txXfrm>
    </dsp:sp>
    <dsp:sp modelId="{D003DE42-1581-4F05-BF99-8FB1366B00D3}">
      <dsp:nvSpPr>
        <dsp:cNvPr id="0" name=""/>
        <dsp:cNvSpPr/>
      </dsp:nvSpPr>
      <dsp:spPr>
        <a:xfrm>
          <a:off x="7797631" y="203896"/>
          <a:ext cx="2164392" cy="86575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2023</a:t>
          </a:r>
        </a:p>
      </dsp:txBody>
      <dsp:txXfrm>
        <a:off x="8230509" y="203896"/>
        <a:ext cx="1298636" cy="865756"/>
      </dsp:txXfrm>
    </dsp:sp>
    <dsp:sp modelId="{391BC3DA-923B-4996-9A1B-8C08E6A3CC67}">
      <dsp:nvSpPr>
        <dsp:cNvPr id="0" name=""/>
        <dsp:cNvSpPr/>
      </dsp:nvSpPr>
      <dsp:spPr>
        <a:xfrm>
          <a:off x="9745584" y="203896"/>
          <a:ext cx="2164392" cy="865756"/>
        </a:xfrm>
        <a:prstGeom prst="chevron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/>
            <a:t>2024</a:t>
          </a:r>
        </a:p>
      </dsp:txBody>
      <dsp:txXfrm>
        <a:off x="10178462" y="203896"/>
        <a:ext cx="1298636" cy="865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579BC-7041-4AA2-BDC4-B759DCF94D5C}">
      <dsp:nvSpPr>
        <dsp:cNvPr id="0" name=""/>
        <dsp:cNvSpPr/>
      </dsp:nvSpPr>
      <dsp:spPr>
        <a:xfrm>
          <a:off x="-5175519" y="-792763"/>
          <a:ext cx="6163220" cy="6163220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727F3-802E-4CBA-BF43-CAE568AFE8AC}">
      <dsp:nvSpPr>
        <dsp:cNvPr id="0" name=""/>
        <dsp:cNvSpPr/>
      </dsp:nvSpPr>
      <dsp:spPr>
        <a:xfrm>
          <a:off x="368376" y="241061"/>
          <a:ext cx="6743992" cy="481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54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Current design level is at 30%</a:t>
          </a:r>
          <a:endParaRPr lang="en-US" sz="1700" kern="1200" dirty="0"/>
        </a:p>
      </dsp:txBody>
      <dsp:txXfrm>
        <a:off x="368376" y="241061"/>
        <a:ext cx="6743992" cy="481939"/>
      </dsp:txXfrm>
    </dsp:sp>
    <dsp:sp modelId="{11BD2A52-906D-4C66-9EF8-FA1C6E47F9F9}">
      <dsp:nvSpPr>
        <dsp:cNvPr id="0" name=""/>
        <dsp:cNvSpPr/>
      </dsp:nvSpPr>
      <dsp:spPr>
        <a:xfrm>
          <a:off x="67164" y="180818"/>
          <a:ext cx="602424" cy="60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7920E-577E-45FD-A549-19FB698026B5}">
      <dsp:nvSpPr>
        <dsp:cNvPr id="0" name=""/>
        <dsp:cNvSpPr/>
      </dsp:nvSpPr>
      <dsp:spPr>
        <a:xfrm>
          <a:off x="764805" y="963879"/>
          <a:ext cx="6347564" cy="481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54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UPRR has approved bridge concept design</a:t>
          </a:r>
          <a:endParaRPr lang="en-US" sz="1700" kern="1200" dirty="0"/>
        </a:p>
      </dsp:txBody>
      <dsp:txXfrm>
        <a:off x="764805" y="963879"/>
        <a:ext cx="6347564" cy="481939"/>
      </dsp:txXfrm>
    </dsp:sp>
    <dsp:sp modelId="{7B02F211-EA5E-431C-8F33-339EAFE8A34C}">
      <dsp:nvSpPr>
        <dsp:cNvPr id="0" name=""/>
        <dsp:cNvSpPr/>
      </dsp:nvSpPr>
      <dsp:spPr>
        <a:xfrm>
          <a:off x="463592" y="903636"/>
          <a:ext cx="602424" cy="60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24678-E353-4A94-9BE2-B7FEE5E81E89}">
      <dsp:nvSpPr>
        <dsp:cNvPr id="0" name=""/>
        <dsp:cNvSpPr/>
      </dsp:nvSpPr>
      <dsp:spPr>
        <a:xfrm>
          <a:off x="946081" y="1686697"/>
          <a:ext cx="6166287" cy="481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54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Geotechnical work is pending and will drive final design</a:t>
          </a:r>
          <a:endParaRPr lang="en-US" sz="1700" kern="1200" dirty="0"/>
        </a:p>
      </dsp:txBody>
      <dsp:txXfrm>
        <a:off x="946081" y="1686697"/>
        <a:ext cx="6166287" cy="481939"/>
      </dsp:txXfrm>
    </dsp:sp>
    <dsp:sp modelId="{625781A4-4A5F-4957-928E-0D63AD24D90C}">
      <dsp:nvSpPr>
        <dsp:cNvPr id="0" name=""/>
        <dsp:cNvSpPr/>
      </dsp:nvSpPr>
      <dsp:spPr>
        <a:xfrm>
          <a:off x="644869" y="1626454"/>
          <a:ext cx="602424" cy="60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6A5C2-4E71-4C54-B928-0A991470A2A7}">
      <dsp:nvSpPr>
        <dsp:cNvPr id="0" name=""/>
        <dsp:cNvSpPr/>
      </dsp:nvSpPr>
      <dsp:spPr>
        <a:xfrm>
          <a:off x="946081" y="2409057"/>
          <a:ext cx="6166287" cy="481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54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NEPA work to be complete in a month</a:t>
          </a:r>
          <a:endParaRPr lang="en-US" sz="1700" kern="1200" dirty="0"/>
        </a:p>
      </dsp:txBody>
      <dsp:txXfrm>
        <a:off x="946081" y="2409057"/>
        <a:ext cx="6166287" cy="481939"/>
      </dsp:txXfrm>
    </dsp:sp>
    <dsp:sp modelId="{4DE14A4F-D128-41DF-8479-A4DFEC9D404F}">
      <dsp:nvSpPr>
        <dsp:cNvPr id="0" name=""/>
        <dsp:cNvSpPr/>
      </dsp:nvSpPr>
      <dsp:spPr>
        <a:xfrm>
          <a:off x="644869" y="2348814"/>
          <a:ext cx="602424" cy="60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C6801-B8E1-429A-85EB-ED1C5F3CCCEA}">
      <dsp:nvSpPr>
        <dsp:cNvPr id="0" name=""/>
        <dsp:cNvSpPr/>
      </dsp:nvSpPr>
      <dsp:spPr>
        <a:xfrm>
          <a:off x="764805" y="3131875"/>
          <a:ext cx="6347564" cy="481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54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Potential use of CMAR to complete the project</a:t>
          </a:r>
          <a:endParaRPr lang="en-US" sz="1700" kern="1200" dirty="0"/>
        </a:p>
      </dsp:txBody>
      <dsp:txXfrm>
        <a:off x="764805" y="3131875"/>
        <a:ext cx="6347564" cy="481939"/>
      </dsp:txXfrm>
    </dsp:sp>
    <dsp:sp modelId="{2496E33C-190B-4796-90F7-4592D392D6F7}">
      <dsp:nvSpPr>
        <dsp:cNvPr id="0" name=""/>
        <dsp:cNvSpPr/>
      </dsp:nvSpPr>
      <dsp:spPr>
        <a:xfrm>
          <a:off x="463592" y="3071632"/>
          <a:ext cx="602424" cy="60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C475-A8A3-41AB-BBAD-1A45B32BB9E5}">
      <dsp:nvSpPr>
        <dsp:cNvPr id="0" name=""/>
        <dsp:cNvSpPr/>
      </dsp:nvSpPr>
      <dsp:spPr>
        <a:xfrm>
          <a:off x="368376" y="3854693"/>
          <a:ext cx="6743992" cy="481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54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Federal changes in the grant process could still impact the project</a:t>
          </a:r>
          <a:endParaRPr lang="en-US" sz="1700" kern="1200" dirty="0"/>
        </a:p>
      </dsp:txBody>
      <dsp:txXfrm>
        <a:off x="368376" y="3854693"/>
        <a:ext cx="6743992" cy="481939"/>
      </dsp:txXfrm>
    </dsp:sp>
    <dsp:sp modelId="{FBD68025-1277-4586-933C-C54AC40A4C69}">
      <dsp:nvSpPr>
        <dsp:cNvPr id="0" name=""/>
        <dsp:cNvSpPr/>
      </dsp:nvSpPr>
      <dsp:spPr>
        <a:xfrm>
          <a:off x="67164" y="3794450"/>
          <a:ext cx="602424" cy="6024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6B3C2-AABD-4315-AEE3-33D7AB842D99}">
      <dsp:nvSpPr>
        <dsp:cNvPr id="0" name=""/>
        <dsp:cNvSpPr/>
      </dsp:nvSpPr>
      <dsp:spPr>
        <a:xfrm>
          <a:off x="3951" y="0"/>
          <a:ext cx="2300360" cy="762150"/>
        </a:xfrm>
        <a:prstGeom prst="chevron">
          <a:avLst/>
        </a:prstGeom>
        <a:gradFill rotWithShape="0">
          <a:gsLst>
            <a:gs pos="0">
              <a:schemeClr val="bg2">
                <a:lumMod val="75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tx2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023" tIns="61341" rIns="61341" bIns="61341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2025</a:t>
          </a:r>
          <a:endParaRPr lang="en-US" sz="4600" kern="1200" dirty="0"/>
        </a:p>
      </dsp:txBody>
      <dsp:txXfrm>
        <a:off x="385026" y="0"/>
        <a:ext cx="1538210" cy="762150"/>
      </dsp:txXfrm>
    </dsp:sp>
    <dsp:sp modelId="{391BC3DA-923B-4996-9A1B-8C08E6A3CC67}">
      <dsp:nvSpPr>
        <dsp:cNvPr id="0" name=""/>
        <dsp:cNvSpPr/>
      </dsp:nvSpPr>
      <dsp:spPr>
        <a:xfrm>
          <a:off x="2074276" y="0"/>
          <a:ext cx="2300360" cy="762150"/>
        </a:xfrm>
        <a:prstGeom prst="chevron">
          <a:avLst/>
        </a:prstGeom>
        <a:gradFill rotWithShape="0">
          <a:gsLst>
            <a:gs pos="0">
              <a:srgbClr val="0C91AC"/>
            </a:gs>
            <a:gs pos="100000">
              <a:schemeClr val="accent2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023" tIns="61341" rIns="61341" bIns="61341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2026</a:t>
          </a:r>
          <a:endParaRPr lang="en-US" sz="4600" kern="1200" dirty="0"/>
        </a:p>
      </dsp:txBody>
      <dsp:txXfrm>
        <a:off x="2455351" y="0"/>
        <a:ext cx="1538210" cy="762150"/>
      </dsp:txXfrm>
    </dsp:sp>
    <dsp:sp modelId="{185270D1-95E4-4B6F-9199-16A800DFD97E}">
      <dsp:nvSpPr>
        <dsp:cNvPr id="0" name=""/>
        <dsp:cNvSpPr/>
      </dsp:nvSpPr>
      <dsp:spPr>
        <a:xfrm>
          <a:off x="4144600" y="0"/>
          <a:ext cx="2300360" cy="762150"/>
        </a:xfrm>
        <a:prstGeom prst="chevron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023" tIns="61341" rIns="61341" bIns="61341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2027</a:t>
          </a:r>
          <a:endParaRPr lang="en-US" sz="4600" kern="1200" dirty="0"/>
        </a:p>
      </dsp:txBody>
      <dsp:txXfrm>
        <a:off x="4525675" y="0"/>
        <a:ext cx="1538210" cy="762150"/>
      </dsp:txXfrm>
    </dsp:sp>
    <dsp:sp modelId="{503070D8-39AC-4093-B132-670886AD931A}">
      <dsp:nvSpPr>
        <dsp:cNvPr id="0" name=""/>
        <dsp:cNvSpPr/>
      </dsp:nvSpPr>
      <dsp:spPr>
        <a:xfrm>
          <a:off x="6214925" y="0"/>
          <a:ext cx="2300360" cy="762150"/>
        </a:xfrm>
        <a:prstGeom prst="chevron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4023" tIns="61341" rIns="61341" bIns="61341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2028</a:t>
          </a:r>
          <a:endParaRPr lang="en-US" sz="4600" kern="1200" dirty="0"/>
        </a:p>
      </dsp:txBody>
      <dsp:txXfrm>
        <a:off x="6596000" y="0"/>
        <a:ext cx="1538210" cy="762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DE93AEA-05C8-4407-9437-A966EF682464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24B147C-B7D2-4605-B0B0-28F658D24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2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180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5232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10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025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11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170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916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180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4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1446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9471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6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561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7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7072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8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526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8530193B-564F-4854-8A52-728F3FB19C85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9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984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3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>
              <a:defRPr lang="en-ZA" sz="4800" b="1" spc="-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r"/>
            <a:r>
              <a:rPr lang="en-US" noProof="0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154" y="752836"/>
            <a:ext cx="1980280" cy="11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99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5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/>
            <a:r>
              <a:rPr lang="en-US" noProof="0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1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-1" y="5209682"/>
            <a:ext cx="4310743" cy="135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7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88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4090573" cy="812429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244429"/>
            <a:ext cx="1984175" cy="134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75461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1727886"/>
            <a:ext cx="3932237" cy="4458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>
              <a:defRPr lang="en-ZA" sz="4400" b="1" spc="-300" dirty="0"/>
            </a:lvl1pPr>
          </a:lstStyle>
          <a:p>
            <a:pPr lvl="0" algn="r"/>
            <a:r>
              <a:rPr lang="en-US" noProof="0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4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8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81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0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31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&amp;A E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mos_LogoVideo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631" y="425450"/>
            <a:ext cx="846666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5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44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4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9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000" y="205225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000" y="2559607"/>
            <a:ext cx="5472000" cy="37258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8000" y="205278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7887" y="2556784"/>
            <a:ext cx="5472113" cy="372868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35803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804214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/>
            <a:r>
              <a:rPr lang="en-US" noProof="0" dirty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XXX.XXX.XXXX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www.LumosInc.com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571750"/>
            <a:ext cx="3733800" cy="228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154" y="752836"/>
            <a:ext cx="1980280" cy="1192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52000">
              <a:schemeClr val="bg1">
                <a:alpha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" r="-1354" b="-7596"/>
          <a:stretch/>
        </p:blipFill>
        <p:spPr>
          <a:xfrm>
            <a:off x="10404258" y="6420599"/>
            <a:ext cx="1247775" cy="3377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48"/>
          <a:stretch/>
        </p:blipFill>
        <p:spPr>
          <a:xfrm>
            <a:off x="9936488" y="6371351"/>
            <a:ext cx="440765" cy="3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3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1C3EFDEB-22FC-479C-BC10-D086B1863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0" y="0"/>
            <a:ext cx="9601200" cy="685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" y="2969865"/>
            <a:ext cx="11521441" cy="1261295"/>
          </a:xfrm>
          <a:solidFill>
            <a:srgbClr val="FFFFFF">
              <a:alpha val="45000"/>
            </a:srgbClr>
          </a:solidFill>
        </p:spPr>
        <p:txBody>
          <a:bodyPr/>
          <a:lstStyle/>
          <a:p>
            <a:r>
              <a:rPr lang="en-US" sz="3600" cap="small" dirty="0" smtClean="0"/>
              <a:t>Nevada Pacific Parkway Extension RAISE Grant Project</a:t>
            </a:r>
            <a:endParaRPr lang="en-US" sz="36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6664" y="4324678"/>
            <a:ext cx="5635336" cy="580921"/>
          </a:xfrm>
          <a:solidFill>
            <a:schemeClr val="tx1">
              <a:alpha val="70000"/>
            </a:schemeClr>
          </a:solidFill>
        </p:spPr>
        <p:txBody>
          <a:bodyPr/>
          <a:lstStyle/>
          <a:p>
            <a:r>
              <a:rPr lang="en-US" cap="small" dirty="0" smtClean="0"/>
              <a:t>Mark IV Capital in partnership with City of Fernley</a:t>
            </a:r>
            <a:endParaRPr lang="en-US" cap="small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D927F12-FA57-A188-0D7B-90CF3DDBD7D8}"/>
              </a:ext>
            </a:extLst>
          </p:cNvPr>
          <p:cNvSpPr txBox="1">
            <a:spLocks/>
          </p:cNvSpPr>
          <p:nvPr/>
        </p:nvSpPr>
        <p:spPr>
          <a:xfrm>
            <a:off x="9683827" y="4999117"/>
            <a:ext cx="2508173" cy="58092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 smtClean="0"/>
              <a:t>May 13</a:t>
            </a:r>
            <a:r>
              <a:rPr lang="en-US" cap="small" baseline="30000" dirty="0" smtClean="0"/>
              <a:t>th</a:t>
            </a:r>
            <a:r>
              <a:rPr lang="en-US" cap="small" dirty="0"/>
              <a:t>, 2024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00" y="36588"/>
            <a:ext cx="2141439" cy="10714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17" y="1100681"/>
            <a:ext cx="1641804" cy="7685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40" y="1849097"/>
            <a:ext cx="2702560" cy="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0B771F2-9FF9-71E6-A060-BFA80A0D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21693" r="168" b="4457"/>
          <a:stretch/>
        </p:blipFill>
        <p:spPr>
          <a:xfrm>
            <a:off x="14720" y="294640"/>
            <a:ext cx="12092803" cy="595376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CF490-0F7D-D07F-1EB3-857984E68099}"/>
              </a:ext>
            </a:extLst>
          </p:cNvPr>
          <p:cNvSpPr/>
          <p:nvPr/>
        </p:nvSpPr>
        <p:spPr>
          <a:xfrm>
            <a:off x="432000" y="4350930"/>
            <a:ext cx="8356400" cy="135899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687975"/>
            <a:ext cx="8197095" cy="564541"/>
          </a:xfrm>
          <a:noFill/>
        </p:spPr>
        <p:txBody>
          <a:bodyPr/>
          <a:lstStyle/>
          <a:p>
            <a:r>
              <a:rPr lang="en-US" sz="2800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Where are we going?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F36264-6B35-7BE2-D2ED-DF1B4C3523AB}"/>
              </a:ext>
            </a:extLst>
          </p:cNvPr>
          <p:cNvGrpSpPr/>
          <p:nvPr/>
        </p:nvGrpSpPr>
        <p:grpSpPr>
          <a:xfrm>
            <a:off x="432000" y="3505723"/>
            <a:ext cx="8519238" cy="2251581"/>
            <a:chOff x="444009" y="1588076"/>
            <a:chExt cx="8519238" cy="2251581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2B47FAF8-B2D0-E3FD-3E55-767D1B7EF6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01218629"/>
                </p:ext>
              </p:extLst>
            </p:nvPr>
          </p:nvGraphicFramePr>
          <p:xfrm>
            <a:off x="444009" y="1588076"/>
            <a:ext cx="8519238" cy="7621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D04B121-6353-5E7F-997D-D920846A4A63}"/>
                </a:ext>
              </a:extLst>
            </p:cNvPr>
            <p:cNvGrpSpPr/>
            <p:nvPr/>
          </p:nvGrpSpPr>
          <p:grpSpPr>
            <a:xfrm>
              <a:off x="445855" y="2454662"/>
              <a:ext cx="6417120" cy="1384995"/>
              <a:chOff x="248723" y="4833507"/>
              <a:chExt cx="6417120" cy="138499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538591-7BA8-7102-CCD7-7B6B7F2B8A3E}"/>
                  </a:ext>
                </a:extLst>
              </p:cNvPr>
              <p:cNvSpPr txBox="1"/>
              <p:nvPr/>
            </p:nvSpPr>
            <p:spPr>
              <a:xfrm>
                <a:off x="248723" y="4833507"/>
                <a:ext cx="214679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 smtClean="0">
                    <a:latin typeface="Tahoma"/>
                  </a:rPr>
                  <a:t>NEPA Categorical Exclusion completed</a:t>
                </a:r>
                <a:endParaRPr lang="en-US" sz="1400" dirty="0">
                  <a:latin typeface="Tahoma"/>
                </a:endParaRPr>
              </a:p>
              <a:p>
                <a:pPr marL="285750" marR="0" lvl="0" indent="-28575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noProof="0" dirty="0" smtClean="0">
                    <a:latin typeface="Tahoma"/>
                  </a:rPr>
                  <a:t>60% design complete by year end</a:t>
                </a:r>
                <a:endParaRPr kumimoji="0" lang="en-US" sz="1400" b="0" i="0" u="none" strike="noStrike" kern="1200" spc="0" normalizeH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C387AE-8A03-1833-CC57-FCD4CC1D159E}"/>
                  </a:ext>
                </a:extLst>
              </p:cNvPr>
              <p:cNvSpPr txBox="1"/>
              <p:nvPr/>
            </p:nvSpPr>
            <p:spPr>
              <a:xfrm>
                <a:off x="2302696" y="4833507"/>
                <a:ext cx="20407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>
                    <a:latin typeface="Tahoma"/>
                  </a:rPr>
                  <a:t>10</a:t>
                </a:r>
                <a:r>
                  <a:rPr kumimoji="0" lang="en-US" sz="1400" b="0" i="0" u="none" strike="noStrike" kern="1200" spc="0" normalizeH="0" noProof="0" dirty="0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0% Design</a:t>
                </a:r>
              </a:p>
              <a:p>
                <a:pPr marL="285750" marR="0" lvl="0" indent="-28575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spc="0" normalizeH="0" noProof="0" dirty="0" smtClean="0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Grant Obligation must be complete in September</a:t>
                </a:r>
                <a:endParaRPr kumimoji="0" lang="en-US" sz="1400" b="0" i="0" u="none" strike="noStrike" kern="1200" spc="0" normalizeH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dirty="0" smtClean="0">
                    <a:latin typeface="Tahoma"/>
                  </a:rPr>
                  <a:t>Construction to begin 3</a:t>
                </a:r>
                <a:r>
                  <a:rPr lang="en-US" sz="1400" baseline="30000" dirty="0" smtClean="0">
                    <a:latin typeface="Tahoma"/>
                  </a:rPr>
                  <a:t>rd</a:t>
                </a:r>
                <a:r>
                  <a:rPr lang="en-US" sz="1400" dirty="0" smtClean="0">
                    <a:latin typeface="Tahoma"/>
                  </a:rPr>
                  <a:t> quarter</a:t>
                </a:r>
                <a:endParaRPr lang="en-US" sz="1400" b="1" dirty="0">
                  <a:latin typeface="Tahoma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E8A59F-4894-9234-F40A-639C91C7B629}"/>
                  </a:ext>
                </a:extLst>
              </p:cNvPr>
              <p:cNvSpPr txBox="1"/>
              <p:nvPr/>
            </p:nvSpPr>
            <p:spPr>
              <a:xfrm>
                <a:off x="4440621" y="4833507"/>
                <a:ext cx="222522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1400" dirty="0">
                    <a:latin typeface="Tahoma"/>
                  </a:rPr>
                  <a:t>Construction Season 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 smtClean="0">
                    <a:latin typeface="Tahoma"/>
                  </a:rPr>
                  <a:t>Rail infrastructure complete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400" b="0" i="0" u="none" strike="noStrike" kern="1200" spc="0" normalizeH="0" noProof="0" dirty="0" smtClean="0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Earthwork complete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400" b="0" i="0" u="none" strike="noStrike" kern="1200" spc="0" normalizeH="0" noProof="0" dirty="0" smtClean="0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Bridge construction commences</a:t>
                </a:r>
                <a:endParaRPr kumimoji="0" lang="en-US" sz="1400" b="0" i="0" u="none" strike="noStrike" kern="1200" spc="0" normalizeH="0" noProof="0" dirty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F9D175-12A4-3EA8-81B3-7391BF264B68}"/>
                </a:ext>
              </a:extLst>
            </p:cNvPr>
            <p:cNvSpPr txBox="1"/>
            <p:nvPr/>
          </p:nvSpPr>
          <p:spPr>
            <a:xfrm>
              <a:off x="6595250" y="2443443"/>
              <a:ext cx="22051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400" dirty="0">
                  <a:latin typeface="Tahoma"/>
                </a:rPr>
                <a:t>Construction Season 2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 smtClean="0">
                  <a:latin typeface="Tahoma"/>
                </a:rPr>
                <a:t>Finished roadway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400" dirty="0" smtClean="0">
                  <a:latin typeface="Tahoma"/>
                </a:rPr>
                <a:t>Bridge construction complete</a:t>
              </a:r>
              <a:endParaRPr kumimoji="0" lang="en-US" sz="1400" b="0" i="0" u="none" strike="noStrike" kern="1200" spc="0" normalizeH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65" y="353964"/>
            <a:ext cx="8495135" cy="5663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8" y="642460"/>
            <a:ext cx="10140206" cy="528826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r>
              <a:rPr lang="en-US" sz="2800" cap="all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14C07-123F-8827-2936-4D4CCE61584E}"/>
              </a:ext>
            </a:extLst>
          </p:cNvPr>
          <p:cNvSpPr txBox="1"/>
          <p:nvPr/>
        </p:nvSpPr>
        <p:spPr>
          <a:xfrm>
            <a:off x="431995" y="1734119"/>
            <a:ext cx="193776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4C82811-3954-1E9D-A1F1-C3F36BDA20EC}"/>
              </a:ext>
            </a:extLst>
          </p:cNvPr>
          <p:cNvSpPr txBox="1">
            <a:spLocks/>
          </p:cNvSpPr>
          <p:nvPr/>
        </p:nvSpPr>
        <p:spPr>
          <a:xfrm>
            <a:off x="431997" y="4536920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-50" dirty="0" smtClean="0">
                <a:solidFill>
                  <a:schemeClr val="bg1"/>
                </a:solidFill>
              </a:rPr>
              <a:t>Camille Buehler, P.E., P.L.S.</a:t>
            </a:r>
            <a:endParaRPr lang="en-US" spc="-50" dirty="0">
              <a:solidFill>
                <a:schemeClr val="bg1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6C06DB3-1106-3685-02E5-7803D93DC4B0}"/>
              </a:ext>
            </a:extLst>
          </p:cNvPr>
          <p:cNvSpPr txBox="1">
            <a:spLocks/>
          </p:cNvSpPr>
          <p:nvPr/>
        </p:nvSpPr>
        <p:spPr>
          <a:xfrm>
            <a:off x="431997" y="4885937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Lumos &amp; Associates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83E7BA2-D23A-8A83-4B02-43F8EC0E01FA}"/>
              </a:ext>
            </a:extLst>
          </p:cNvPr>
          <p:cNvSpPr txBox="1">
            <a:spLocks/>
          </p:cNvSpPr>
          <p:nvPr/>
        </p:nvSpPr>
        <p:spPr>
          <a:xfrm>
            <a:off x="431997" y="5234954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cbuehler@lumosinc.com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61E234F-F00D-F85E-830B-B51D6ADCEAD3}"/>
              </a:ext>
            </a:extLst>
          </p:cNvPr>
          <p:cNvSpPr txBox="1">
            <a:spLocks/>
          </p:cNvSpPr>
          <p:nvPr/>
        </p:nvSpPr>
        <p:spPr>
          <a:xfrm>
            <a:off x="431996" y="5583971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www.lumosinc.com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4C82811-3954-1E9D-A1F1-C3F36BDA20EC}"/>
              </a:ext>
            </a:extLst>
          </p:cNvPr>
          <p:cNvSpPr txBox="1">
            <a:spLocks/>
          </p:cNvSpPr>
          <p:nvPr/>
        </p:nvSpPr>
        <p:spPr>
          <a:xfrm>
            <a:off x="431996" y="2675552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-50" dirty="0" smtClean="0">
                <a:solidFill>
                  <a:schemeClr val="bg1"/>
                </a:solidFill>
              </a:rPr>
              <a:t>Scott Barnes, P.E.</a:t>
            </a:r>
            <a:endParaRPr lang="en-US" spc="-50" dirty="0">
              <a:solidFill>
                <a:schemeClr val="bg1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6C06DB3-1106-3685-02E5-7803D93DC4B0}"/>
              </a:ext>
            </a:extLst>
          </p:cNvPr>
          <p:cNvSpPr txBox="1">
            <a:spLocks/>
          </p:cNvSpPr>
          <p:nvPr/>
        </p:nvSpPr>
        <p:spPr>
          <a:xfrm>
            <a:off x="431996" y="3024569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Mark IV Capital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83E7BA2-D23A-8A83-4B02-43F8EC0E01FA}"/>
              </a:ext>
            </a:extLst>
          </p:cNvPr>
          <p:cNvSpPr txBox="1">
            <a:spLocks/>
          </p:cNvSpPr>
          <p:nvPr/>
        </p:nvSpPr>
        <p:spPr>
          <a:xfrm>
            <a:off x="431996" y="3373586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sbarnes@markiv.com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61E234F-F00D-F85E-830B-B51D6ADCEAD3}"/>
              </a:ext>
            </a:extLst>
          </p:cNvPr>
          <p:cNvSpPr txBox="1">
            <a:spLocks/>
          </p:cNvSpPr>
          <p:nvPr/>
        </p:nvSpPr>
        <p:spPr>
          <a:xfrm>
            <a:off x="431995" y="3722603"/>
            <a:ext cx="3182469" cy="316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www.markiv.com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631465"/>
            <a:ext cx="8197095" cy="564541"/>
          </a:xfrm>
          <a:noFill/>
        </p:spPr>
        <p:txBody>
          <a:bodyPr/>
          <a:lstStyle/>
          <a:p>
            <a:r>
              <a:rPr lang="en-US" sz="2800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Why Behind Nevada Pacific Parkway</a:t>
            </a:r>
            <a:endParaRPr lang="en-US" sz="2800" cap="all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2B47FAF8-B2D0-E3FD-3E55-767D1B7EF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493430"/>
              </p:ext>
            </p:extLst>
          </p:nvPr>
        </p:nvGraphicFramePr>
        <p:xfrm>
          <a:off x="120261" y="3584184"/>
          <a:ext cx="11915795" cy="127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3D04B121-6353-5E7F-997D-D920846A4A63}"/>
              </a:ext>
            </a:extLst>
          </p:cNvPr>
          <p:cNvGrpSpPr/>
          <p:nvPr/>
        </p:nvGrpSpPr>
        <p:grpSpPr>
          <a:xfrm>
            <a:off x="75709" y="4660266"/>
            <a:ext cx="12089355" cy="1899214"/>
            <a:chOff x="75709" y="4827119"/>
            <a:chExt cx="12089355" cy="18992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538591-7BA8-7102-CCD7-7B6B7F2B8A3E}"/>
                </a:ext>
              </a:extLst>
            </p:cNvPr>
            <p:cNvSpPr txBox="1"/>
            <p:nvPr/>
          </p:nvSpPr>
          <p:spPr>
            <a:xfrm>
              <a:off x="75709" y="4830816"/>
              <a:ext cx="204070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Tahoma"/>
                </a:rPr>
                <a:t>Mark IV purchased 4,300 acres of land previously known as </a:t>
              </a:r>
              <a:r>
                <a:rPr lang="en-US" sz="1300" dirty="0" err="1" smtClean="0">
                  <a:solidFill>
                    <a:prstClr val="black"/>
                  </a:solidFill>
                  <a:latin typeface="Tahoma"/>
                </a:rPr>
                <a:t>Sonterra</a:t>
              </a:r>
              <a:r>
                <a:rPr lang="en-US" sz="1300" dirty="0" smtClean="0">
                  <a:solidFill>
                    <a:prstClr val="black"/>
                  </a:solidFill>
                  <a:latin typeface="Tahoma"/>
                </a:rPr>
                <a:t> </a:t>
              </a: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300" b="1" dirty="0" smtClean="0">
                  <a:solidFill>
                    <a:prstClr val="black"/>
                  </a:solidFill>
                  <a:latin typeface="Tahoma"/>
                </a:rPr>
                <a:t>Victory Logistics Project goals established</a:t>
              </a:r>
              <a:endParaRPr kumimoji="0" lang="en-US" sz="1300" b="1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1EEA5C-1BB7-5BBE-6AE0-AB5DB0FFF94B}"/>
                </a:ext>
              </a:extLst>
            </p:cNvPr>
            <p:cNvSpPr txBox="1"/>
            <p:nvPr/>
          </p:nvSpPr>
          <p:spPr>
            <a:xfrm>
              <a:off x="1945117" y="4827119"/>
              <a:ext cx="2032030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Tahoma"/>
                </a:rPr>
                <a:t>30% Design complete for Nevada Pacific Parkway</a:t>
              </a: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300" b="1" dirty="0" smtClean="0">
                  <a:solidFill>
                    <a:prstClr val="black"/>
                  </a:solidFill>
                  <a:latin typeface="Tahoma"/>
                </a:rPr>
                <a:t>Grant applications started for NPP jointly with the City of Fernley</a:t>
              </a:r>
              <a:endParaRPr kumimoji="0" lang="en-US" sz="1300" b="1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DB9EA5-B56C-5DFF-ECCA-ED44A1817671}"/>
                </a:ext>
              </a:extLst>
            </p:cNvPr>
            <p:cNvSpPr txBox="1"/>
            <p:nvPr/>
          </p:nvSpPr>
          <p:spPr>
            <a:xfrm>
              <a:off x="3888965" y="4830816"/>
              <a:ext cx="20407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Tahoma"/>
                </a:rPr>
                <a:t>Master Planning complete for 2,164 acres of Victory Logistics MPA 1</a:t>
              </a:r>
              <a:endParaRPr lang="en-US" sz="130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E77C7C-1DD1-FF04-E996-4CCB29FC86B7}"/>
                </a:ext>
              </a:extLst>
            </p:cNvPr>
            <p:cNvSpPr txBox="1"/>
            <p:nvPr/>
          </p:nvSpPr>
          <p:spPr>
            <a:xfrm>
              <a:off x="5842177" y="4833507"/>
              <a:ext cx="212624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Tahoma"/>
                </a:rPr>
                <a:t>Building A Completed: 815,000 SF Dock High Spec Building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300" b="1" dirty="0" smtClean="0">
                  <a:solidFill>
                    <a:prstClr val="black"/>
                  </a:solidFill>
                  <a:latin typeface="Tahoma"/>
                </a:rPr>
                <a:t>$25 M RAISE Grant awarded for NPP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300" dirty="0" smtClean="0">
                  <a:solidFill>
                    <a:prstClr val="black"/>
                  </a:solidFill>
                </a:rPr>
                <a:t>NEPA </a:t>
              </a:r>
              <a:r>
                <a:rPr lang="en-US" sz="1300" dirty="0">
                  <a:solidFill>
                    <a:prstClr val="black"/>
                  </a:solidFill>
                </a:rPr>
                <a:t>commences on Nevada Pacific Parkway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en-US" sz="130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C387AE-8A03-1833-CC57-FCD4CC1D159E}"/>
                </a:ext>
              </a:extLst>
            </p:cNvPr>
            <p:cNvSpPr txBox="1"/>
            <p:nvPr/>
          </p:nvSpPr>
          <p:spPr>
            <a:xfrm>
              <a:off x="7911903" y="4854102"/>
              <a:ext cx="203203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300" dirty="0" smtClean="0">
                  <a:solidFill>
                    <a:prstClr val="black"/>
                  </a:solidFill>
                  <a:latin typeface="Tahoma"/>
                </a:rPr>
                <a:t>Buildings B, C, and D2 completed: additional 1,020,000 SF of dock high spec buildings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E8A59F-4894-9234-F40A-639C91C7B629}"/>
                </a:ext>
              </a:extLst>
            </p:cNvPr>
            <p:cNvSpPr txBox="1"/>
            <p:nvPr/>
          </p:nvSpPr>
          <p:spPr>
            <a:xfrm>
              <a:off x="9864421" y="4827119"/>
              <a:ext cx="2300643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US" sz="1300" b="1" dirty="0" smtClean="0">
                  <a:solidFill>
                    <a:prstClr val="black"/>
                  </a:solidFill>
                  <a:latin typeface="Tahoma"/>
                </a:rPr>
                <a:t>Tentative Map, Planned Development Handbook, and Development Agreement complete for Victory MPA1 </a:t>
              </a:r>
              <a:endParaRPr kumimoji="0" lang="en-US" sz="1300" b="1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endParaRPr>
            </a:p>
            <a:p>
              <a:pPr marL="285750" marR="0" lvl="0" indent="-28575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3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D017F4A9-8C01-AEFF-601D-65CC8E0F22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8152" r="7380" b="15451"/>
          <a:stretch/>
        </p:blipFill>
        <p:spPr>
          <a:xfrm>
            <a:off x="309718" y="1528489"/>
            <a:ext cx="3789373" cy="1921002"/>
          </a:xfrm>
          <a:prstGeom prst="rect">
            <a:avLst/>
          </a:prstGeom>
          <a:ln>
            <a:solidFill>
              <a:schemeClr val="tx1">
                <a:alpha val="96000"/>
              </a:schemeClr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B771F2-9FF9-71E6-A060-BFA80A0D25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16234" r="3182" b="21232"/>
          <a:stretch/>
        </p:blipFill>
        <p:spPr>
          <a:xfrm>
            <a:off x="7166224" y="657508"/>
            <a:ext cx="4869832" cy="2227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30" y="1264146"/>
            <a:ext cx="1766455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0E866-092D-4775-A606-1465358BB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5245" r="6354" b="13029"/>
          <a:stretch/>
        </p:blipFill>
        <p:spPr>
          <a:xfrm>
            <a:off x="-1" y="0"/>
            <a:ext cx="10728961" cy="62434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CB98B-8329-415F-AECA-355AEB1DAE88}"/>
              </a:ext>
            </a:extLst>
          </p:cNvPr>
          <p:cNvSpPr txBox="1"/>
          <p:nvPr/>
        </p:nvSpPr>
        <p:spPr>
          <a:xfrm>
            <a:off x="0" y="287345"/>
            <a:ext cx="4297680" cy="646331"/>
          </a:xfrm>
          <a:prstGeom prst="rect">
            <a:avLst/>
          </a:prstGeom>
          <a:solidFill>
            <a:srgbClr val="000000">
              <a:alpha val="39000"/>
            </a:srgbClr>
          </a:solidFill>
          <a:ln>
            <a:solidFill>
              <a:srgbClr val="000000">
                <a:alpha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cap="small" dirty="0" smtClean="0">
                <a:solidFill>
                  <a:schemeClr val="bg1">
                    <a:lumMod val="85000"/>
                  </a:schemeClr>
                </a:solidFill>
              </a:rPr>
              <a:t>Property History</a:t>
            </a:r>
            <a:endParaRPr lang="en-US" sz="3600" b="1" cap="smal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9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CB98B-8329-415F-AECA-355AEB1DAE88}"/>
              </a:ext>
            </a:extLst>
          </p:cNvPr>
          <p:cNvSpPr txBox="1"/>
          <p:nvPr/>
        </p:nvSpPr>
        <p:spPr>
          <a:xfrm>
            <a:off x="0" y="287345"/>
            <a:ext cx="9042400" cy="646331"/>
          </a:xfrm>
          <a:prstGeom prst="rect">
            <a:avLst/>
          </a:prstGeom>
          <a:solidFill>
            <a:srgbClr val="000000">
              <a:alpha val="39000"/>
            </a:srgbClr>
          </a:solidFill>
          <a:ln>
            <a:solidFill>
              <a:srgbClr val="000000">
                <a:alpha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cap="small" dirty="0" smtClean="0">
                <a:solidFill>
                  <a:schemeClr val="bg1">
                    <a:lumMod val="85000"/>
                  </a:schemeClr>
                </a:solidFill>
              </a:rPr>
              <a:t>Nevada Pacific Parkway Grant Award</a:t>
            </a:r>
            <a:endParaRPr lang="en-US" sz="3600" b="1" cap="smal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" y="1828800"/>
            <a:ext cx="1136376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Mark IV teamed with the City of Fernley to initiate grant applications for CRISI, INFRA and RAISE grants beginning in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Original grant application included additional rail infrastructure within Victory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For grant award within the RAISE program, The City of Fernley and Mark IV were asked to reduce the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Final project defined within the RAISE Grant award included a $25M grant for the preliminary project total of $52M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Originally, the RAISE grant project was managed by the Federal Rail Administration, but eventually was transferred to the FHWA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NDOT was then brought in to complete the project under it’s LPA program with the City of Fernley and a public/private partnership with Mark IV Capital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Design team includes Lumos &amp; Associates, GCW, TY Lin, UES, and HMMH</a:t>
            </a:r>
          </a:p>
          <a:p>
            <a:pPr>
              <a:spcAft>
                <a:spcPts val="600"/>
              </a:spcAft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6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898" y="1583712"/>
            <a:ext cx="5336478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u="sng" dirty="0" smtClean="0">
                <a:solidFill>
                  <a:prstClr val="black"/>
                </a:solidFill>
                <a:latin typeface="Tahoma"/>
              </a:rPr>
              <a:t>Grant Approved Project:</a:t>
            </a:r>
            <a:endParaRPr lang="en-US" u="sng" dirty="0">
              <a:solidFill>
                <a:prstClr val="black"/>
              </a:solidFill>
              <a:latin typeface="Tahoma"/>
            </a:endParaRPr>
          </a:p>
          <a:p>
            <a:pPr>
              <a:defRPr/>
            </a:pPr>
            <a:endParaRPr kumimoji="0" lang="en-US" sz="1800" b="0" i="0" u="none" strike="noStrike" kern="1200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3,100’ of new 6 lane expressway with 110’ right-of-way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405’ bridge for grade-separated crossing over Union Pacific Railroad Right-of-Way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761’ of industrial lead tying into a new switch along the UPRR main line and terminating on Mark IV property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Intersection signalization at E. Newlands </a:t>
            </a:r>
            <a:r>
              <a:rPr lang="en-US" dirty="0" err="1" smtClean="0">
                <a:solidFill>
                  <a:prstClr val="black"/>
                </a:solidFill>
                <a:latin typeface="Tahoma"/>
              </a:rPr>
              <a:t>Dr</a:t>
            </a:r>
            <a:r>
              <a:rPr lang="en-US" dirty="0" smtClean="0">
                <a:solidFill>
                  <a:prstClr val="black"/>
                </a:solidFill>
                <a:latin typeface="Tahoma"/>
              </a:rPr>
              <a:t>, Gavin Road, and US 50A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Taper improvements along US 50A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Sound wall installation along the south west area of US 50A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98" y="649162"/>
            <a:ext cx="7816261" cy="564541"/>
          </a:xfrm>
          <a:noFill/>
        </p:spPr>
        <p:txBody>
          <a:bodyPr/>
          <a:lstStyle/>
          <a:p>
            <a:r>
              <a:rPr lang="en-US" sz="2800" cap="small" dirty="0">
                <a:solidFill>
                  <a:schemeClr val="bg1">
                    <a:lumMod val="85000"/>
                  </a:schemeClr>
                </a:solidFill>
              </a:rPr>
              <a:t>Nevada Pacific Parkway </a:t>
            </a:r>
            <a:r>
              <a:rPr lang="en-US" sz="2800" cap="small" dirty="0" smtClean="0">
                <a:solidFill>
                  <a:schemeClr val="bg1">
                    <a:lumMod val="85000"/>
                  </a:schemeClr>
                </a:solidFill>
              </a:rPr>
              <a:t>Project</a:t>
            </a:r>
            <a:endParaRPr lang="en-US" sz="2800" cap="smal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t="4371" r="27920" b="8210"/>
          <a:stretch/>
        </p:blipFill>
        <p:spPr>
          <a:xfrm>
            <a:off x="5800376" y="265389"/>
            <a:ext cx="6175624" cy="6014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956" y="1646592"/>
            <a:ext cx="114190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rPr>
              <a:t>Build out for future growth within Victory, but also accommodate new traffic patterns from I80 to US 50A connection</a:t>
            </a:r>
            <a:endParaRPr kumimoji="0" lang="en-US" sz="180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rPr>
              <a:t>8’ Multi-Use path along the east side to provide connectivity to new bike/</a:t>
            </a:r>
            <a:r>
              <a:rPr kumimoji="0" lang="en-US" i="0" u="none" strike="noStrike" kern="1200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rPr>
              <a:t>ped</a:t>
            </a:r>
            <a:r>
              <a:rPr kumimoji="0" lang="en-US" i="0" u="none" strike="noStrike" kern="1200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</a:rPr>
              <a:t> facilities within Victory</a:t>
            </a:r>
            <a:endParaRPr kumimoji="0" lang="en-US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Build all infrastructure to meet NDOT standards for the future possibility of NDOT ownership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  <a:latin typeface="Tahom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895EB8-806C-F794-3E57-AB8C8026F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15663" r="4243" b="18677"/>
          <a:stretch/>
        </p:blipFill>
        <p:spPr>
          <a:xfrm>
            <a:off x="1454907" y="3166331"/>
            <a:ext cx="9191142" cy="26111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465" y="686879"/>
            <a:ext cx="4888144" cy="506823"/>
          </a:xfrm>
          <a:noFill/>
        </p:spPr>
        <p:txBody>
          <a:bodyPr/>
          <a:lstStyle/>
          <a:p>
            <a:r>
              <a:rPr lang="en-US" sz="2800" cap="small" dirty="0" smtClean="0">
                <a:solidFill>
                  <a:schemeClr val="bg1">
                    <a:lumMod val="85000"/>
                  </a:schemeClr>
                </a:solidFill>
              </a:rPr>
              <a:t>Roadway Improvements</a:t>
            </a:r>
            <a:endParaRPr lang="en-US" sz="2800" cap="all" dirty="0"/>
          </a:p>
        </p:txBody>
      </p:sp>
      <p:sp>
        <p:nvSpPr>
          <p:cNvPr id="3" name="TextBox 2"/>
          <p:cNvSpPr txBox="1"/>
          <p:nvPr/>
        </p:nvSpPr>
        <p:spPr>
          <a:xfrm>
            <a:off x="3978821" y="5761048"/>
            <a:ext cx="414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Nevada Pacific Parkway Typical Section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98" y="649162"/>
            <a:ext cx="7816261" cy="564541"/>
          </a:xfrm>
          <a:noFill/>
        </p:spPr>
        <p:txBody>
          <a:bodyPr/>
          <a:lstStyle/>
          <a:p>
            <a:r>
              <a:rPr lang="en-US" sz="2800" cap="small" dirty="0" smtClean="0">
                <a:solidFill>
                  <a:schemeClr val="bg1">
                    <a:lumMod val="85000"/>
                  </a:schemeClr>
                </a:solidFill>
              </a:rPr>
              <a:t>Bridge </a:t>
            </a:r>
            <a:r>
              <a:rPr lang="en-US" sz="2800" cap="small" dirty="0">
                <a:solidFill>
                  <a:schemeClr val="bg1">
                    <a:lumMod val="85000"/>
                  </a:schemeClr>
                </a:solidFill>
              </a:rPr>
              <a:t>Improvements</a:t>
            </a:r>
            <a:endParaRPr lang="en-US" sz="2800" cap="al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4366-A6D0-5FE4-E5B4-16206B430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b="2686"/>
          <a:stretch/>
        </p:blipFill>
        <p:spPr>
          <a:xfrm>
            <a:off x="14720" y="3434798"/>
            <a:ext cx="12177280" cy="2764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46E9B9-2148-3C88-42EF-6ECA43A7EEB9}"/>
              </a:ext>
            </a:extLst>
          </p:cNvPr>
          <p:cNvSpPr txBox="1"/>
          <p:nvPr/>
        </p:nvSpPr>
        <p:spPr>
          <a:xfrm>
            <a:off x="463898" y="1555859"/>
            <a:ext cx="1144362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30% concept review submitted to and approved by UPRR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427’ long span optimized to allow for future UPRR track expansion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Utilities will be relocated outside of the bridge structure and will be permitted through UPRR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MSE walls will be installed to maximize land development area adjacent to the roadway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Design exceptions have already been approved to allow for maximum clearance over UPRR</a:t>
            </a:r>
            <a:endParaRPr lang="en-US" dirty="0" smtClean="0">
              <a:solidFill>
                <a:prstClr val="black"/>
              </a:solidFill>
              <a:latin typeface="Tahoma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98" y="649162"/>
            <a:ext cx="7816261" cy="564541"/>
          </a:xfrm>
          <a:noFill/>
        </p:spPr>
        <p:txBody>
          <a:bodyPr/>
          <a:lstStyle/>
          <a:p>
            <a:r>
              <a:rPr lang="en-US" sz="2800" cap="small" dirty="0" smtClean="0">
                <a:solidFill>
                  <a:schemeClr val="bg1">
                    <a:lumMod val="85000"/>
                  </a:schemeClr>
                </a:solidFill>
              </a:rPr>
              <a:t>US 50A </a:t>
            </a:r>
            <a:r>
              <a:rPr lang="en-US" sz="2800" cap="small" dirty="0">
                <a:solidFill>
                  <a:schemeClr val="bg1">
                    <a:lumMod val="85000"/>
                  </a:schemeClr>
                </a:solidFill>
              </a:rPr>
              <a:t>Improvements</a:t>
            </a:r>
            <a:endParaRPr lang="en-US" sz="2800" cap="al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DD1087-AA6C-7BC8-785A-3172D234D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6297" r="14868" b="6316"/>
          <a:stretch/>
        </p:blipFill>
        <p:spPr>
          <a:xfrm>
            <a:off x="4521199" y="98754"/>
            <a:ext cx="7576479" cy="6149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4EC44-2BFF-4D8D-8E26-DF13CDCE1862}"/>
              </a:ext>
            </a:extLst>
          </p:cNvPr>
          <p:cNvSpPr txBox="1"/>
          <p:nvPr/>
        </p:nvSpPr>
        <p:spPr>
          <a:xfrm>
            <a:off x="351887" y="1702568"/>
            <a:ext cx="40067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Existing condition is a signalized three-way High-T intersection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Finished condition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will be fully signalized four-way intersection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>
                <a:solidFill>
                  <a:prstClr val="black"/>
                </a:solidFill>
                <a:latin typeface="Tahoma"/>
              </a:rPr>
              <a:t>Ped</a:t>
            </a:r>
            <a:r>
              <a:rPr lang="en-US" dirty="0" smtClean="0">
                <a:solidFill>
                  <a:prstClr val="black"/>
                </a:solidFill>
                <a:latin typeface="Tahoma"/>
              </a:rPr>
              <a:t>/bike facilities will tie into the southern Nevada Pacific Boulevard walkways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Additional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acceleration and deceleration lanes will be added along the north side of the highway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ahoma"/>
              </a:rPr>
              <a:t>Sound wall will be installed along the south western border of the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98" y="649162"/>
            <a:ext cx="7816261" cy="564541"/>
          </a:xfrm>
          <a:noFill/>
        </p:spPr>
        <p:txBody>
          <a:bodyPr/>
          <a:lstStyle/>
          <a:p>
            <a:r>
              <a:rPr lang="en-US" sz="2800" cap="small" dirty="0" smtClean="0">
                <a:solidFill>
                  <a:schemeClr val="bg1">
                    <a:lumMod val="85000"/>
                  </a:schemeClr>
                </a:solidFill>
              </a:rPr>
              <a:t>Current Project Status</a:t>
            </a:r>
            <a:endParaRPr lang="en-US" sz="2800" cap="al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1" b="13370"/>
          <a:stretch/>
        </p:blipFill>
        <p:spPr>
          <a:xfrm>
            <a:off x="14720" y="6248400"/>
            <a:ext cx="2420971" cy="54790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94653514"/>
              </p:ext>
            </p:extLst>
          </p:nvPr>
        </p:nvGraphicFramePr>
        <p:xfrm>
          <a:off x="1245284" y="1595120"/>
          <a:ext cx="7175669" cy="457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66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Lumos Theme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ED7D31"/>
      </a:accent1>
      <a:accent2>
        <a:srgbClr val="008996"/>
      </a:accent2>
      <a:accent3>
        <a:srgbClr val="76691C"/>
      </a:accent3>
      <a:accent4>
        <a:srgbClr val="B5ADA0"/>
      </a:accent4>
      <a:accent5>
        <a:srgbClr val="997100"/>
      </a:accent5>
      <a:accent6>
        <a:srgbClr val="C3932C"/>
      </a:accent6>
      <a:hlink>
        <a:srgbClr val="034A90"/>
      </a:hlink>
      <a:folHlink>
        <a:srgbClr val="954F72"/>
      </a:folHlink>
    </a:clrScheme>
    <a:fontScheme name="Lumos Bran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</TotalTime>
  <Words>692</Words>
  <Application>Microsoft Office PowerPoint</Application>
  <PresentationFormat>Widescreen</PresentationFormat>
  <Paragraphs>110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Tahoma</vt:lpstr>
      <vt:lpstr>Times New Roman</vt:lpstr>
      <vt:lpstr>1_Office Theme</vt:lpstr>
      <vt:lpstr>Nevada Pacific Parkway Extension RAISE Grant Project</vt:lpstr>
      <vt:lpstr>The Why Behind Nevada Pacific Parkway</vt:lpstr>
      <vt:lpstr>PowerPoint Presentation</vt:lpstr>
      <vt:lpstr>PowerPoint Presentation</vt:lpstr>
      <vt:lpstr>Nevada Pacific Parkway Project</vt:lpstr>
      <vt:lpstr>Roadway Improvements</vt:lpstr>
      <vt:lpstr>Bridge Improvements</vt:lpstr>
      <vt:lpstr>US 50A Improvements</vt:lpstr>
      <vt:lpstr>Current Project Status</vt:lpstr>
      <vt:lpstr>Where are we going?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Marlette Lake Dam Rehabilitation Project</dc:title>
  <dc:creator>Gianni Giuliano</dc:creator>
  <cp:lastModifiedBy>Camille Buehler, P.E., P.L.S.</cp:lastModifiedBy>
  <cp:revision>177</cp:revision>
  <cp:lastPrinted>2022-01-26T20:39:31Z</cp:lastPrinted>
  <dcterms:created xsi:type="dcterms:W3CDTF">2022-01-17T22:11:39Z</dcterms:created>
  <dcterms:modified xsi:type="dcterms:W3CDTF">2025-05-12T21:13:32Z</dcterms:modified>
</cp:coreProperties>
</file>